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F39"/>
    <a:srgbClr val="084D67"/>
    <a:srgbClr val="42AFB6"/>
    <a:srgbClr val="C2C923"/>
    <a:srgbClr val="CB1B4A"/>
    <a:srgbClr val="FCB414"/>
    <a:srgbClr val="007A7D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68591-2D41-6EDF-7222-5F84EE94E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2FA447-3AD2-0582-A02F-7DAE47370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36DFB3-1DFB-D116-96BB-0026B0A3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E1BB5-C477-A740-4B67-7AC23DD2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BEA2CA-0380-C36E-8F85-1B8C27F6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22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7D98F-8C7F-D7B4-FA57-0721A785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A679D9-4E64-EEEA-C5D5-5322370C2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24262D-C2FD-0D24-0769-7FB0DB21B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55CD0B-773C-7B41-E6CA-6FF5426CF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7E8FB6-B9E1-27E4-F768-56FA5036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0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F1BEF1-FE1C-EEC9-DF7E-5AE16CD36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EC7241-EFA7-ABBB-2AAD-D2DDD8FF6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52CB0C-F7AF-483F-383B-3F49BDE3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82E4F6-FE02-CC09-C1CA-8CF3B601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AE3B1D-89A2-1A89-62A1-3D6F64C8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22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68437-1B40-045D-EB64-9BA93618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388B91-D6E3-F498-63E6-5ABAE6477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A511C1-459C-DD51-B550-EE59C4A2E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A50C48-EFD0-14EE-9126-BB46618B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53F91B-108D-0665-E91A-AD907AE0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26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2D477-38EA-BEA7-98D6-B0725D656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AA2632-B96F-168B-2EA4-694687124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A68296-1827-04A5-619B-1A1E6EE59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80AAE5-307D-B6FD-AB3A-F00B3D33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F50FF4-C74A-1216-D519-D3E8F8A0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30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43A542-F61D-B4F5-E370-DA64AD17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17ECEC-A658-3733-AA6E-63F711E43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DC4421-CAC9-15C4-9690-25C05458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9B98E1-9A27-7148-A257-EADF15B3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96B7E7-2D63-CB0D-B76A-F2E5D232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C57328-CA68-62AB-6554-08717649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07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E0691-CA55-FAEF-B1AE-D175ACDF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09EC4B-1744-2E1D-0EEB-8DAFED7AF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FA2720-B82E-4196-EBC0-950474D13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FF441E1-A279-32A8-0D3C-F2086253B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3EEC8AD-D586-338D-1D0A-030B3EA8A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93C9256-CCC9-E91B-6D90-9B631EDB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3612AD-5388-E95C-BF79-6BBF2511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F781C2-A9FA-87F4-F686-F618D677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18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97761-2A04-6640-AF2A-518CB324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49FB1DE-42D0-0F07-7C0B-EF2550DD7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D77147-72C4-D361-95E7-34C3A413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7B2B4E-5C3B-BE9B-7109-D95E7EE4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739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4A8D7C7-9698-B2D7-945D-4B065767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76EAC47-A326-A00D-D1EC-D8BAB9CB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05FAD3-9DC3-71B1-1EC1-B4C5BECC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46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3E1B1-90EE-2C96-3573-A64F1046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344F20-3449-F822-E43B-8FC5E605D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2B452E-BEFD-2E0B-EB2A-D82FD29D8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E45923-AC95-DC6F-D77A-4ED2B0A9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9E44FF-1577-1BEC-CD61-47D8C89E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BB2BE-91A7-14FF-0293-1B95E8D1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92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8CDF25-EF30-50E7-6F65-86E0883D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BDC8739-0657-4EE3-E3A1-AE1D4AB58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57ADF5-CA8E-F4D5-727A-54483202A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5FD0A7-59B1-56EC-274C-5021C4E7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002380-FE29-2219-C335-881DD640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0EC68-D951-5083-FCED-DB5485AE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82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108A86E-E47A-416E-D84B-02A73D96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9EF581-327F-AB6D-B175-CA775AEE8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AD5919-2EDD-14E4-D1F5-DB7853638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4EE5A-97BF-4464-9DAA-97422B4F03F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6A1087-A9F6-E90A-BF56-97474CB24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98AF1-764C-B318-183D-F34AFE35C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D75B7-1256-4846-BFB7-60FD929E9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3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900" y="2613802"/>
            <a:ext cx="4244198" cy="424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2066913" y="1716657"/>
            <a:ext cx="8058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Préparez des données pour un organisme de santé publique</a:t>
            </a:r>
          </a:p>
        </p:txBody>
      </p:sp>
    </p:spTree>
    <p:extLst>
      <p:ext uri="{BB962C8B-B14F-4D97-AF65-F5344CB8AC3E}">
        <p14:creationId xmlns:p14="http://schemas.microsoft.com/office/powerpoint/2010/main" val="93547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Marianne ExtraBold" panose="02000000000000000000" pitchFamily="50" charset="0"/>
              </a:rPr>
              <a:t>4</a:t>
            </a:r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. Analyse univariée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493172" y="1282013"/>
            <a:ext cx="75783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Répartition des Grades Nutri-Score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Analyse de la répartition des produits en fonction de leur Nutri-Score.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produits avec des Nutri-Scores allant de "C" à "E" sont les plus représentés.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Implication : Présence dominante de produits potentiellement moins sains.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Nuage de Mots des Noms de Produits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Visualisation à l'aide d'un nuage de mots des noms de produits dans le </a:t>
            </a:r>
            <a:r>
              <a:rPr lang="fr-FR" sz="14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Dataset</a:t>
            </a: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Prédominance de produits sucrés tels que le chocolat et la crème glacée.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Répartition des grades Nutri-score et noms de produits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D22C24D-78A1-97B0-5253-D7457AE2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485" y="1322542"/>
            <a:ext cx="3398533" cy="355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3A6FE0F-7D18-D13E-AFAE-9BD044C71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94" y="3441932"/>
            <a:ext cx="5466000" cy="307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4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5. Analyse multivariée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131427" y="1116013"/>
            <a:ext cx="68834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Introduction à l'Analyse Multivariée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Une analyse bivariée permet de détecter les corrélations entre les variables.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Conséquences pour l'Analyse Multivariée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La détection de corrélations nous permet de supprimer certaines variables, simplifiant l'analyse en composantes principales (ACP) ultérieure.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Matrice des corrélations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3E3BBB3-CE83-FC74-C0EC-2684EF96B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349" y="543069"/>
            <a:ext cx="5155929" cy="577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2754C68-D963-33D0-F066-0241B7816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7" y="2744401"/>
            <a:ext cx="1838713" cy="195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BBB3005-C2C9-8188-B792-B044DCF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7" y="4797576"/>
            <a:ext cx="1838654" cy="19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FC57E6-4A54-EE33-A49C-2C587A55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24" y="4797577"/>
            <a:ext cx="1838654" cy="196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E0840DB-0C34-7A09-FD6E-49A40BC4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24" y="2744401"/>
            <a:ext cx="1838654" cy="195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27B03A4-1567-BC36-D6DE-CFA955AC7283}"/>
              </a:ext>
            </a:extLst>
          </p:cNvPr>
          <p:cNvSpPr txBox="1"/>
          <p:nvPr/>
        </p:nvSpPr>
        <p:spPr>
          <a:xfrm>
            <a:off x="4110394" y="4141550"/>
            <a:ext cx="2794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Suppression des variables :</a:t>
            </a: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Sodium_100g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Fat_100g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Corbohydrates_100g</a:t>
            </a:r>
          </a:p>
        </p:txBody>
      </p:sp>
    </p:spTree>
    <p:extLst>
      <p:ext uri="{BB962C8B-B14F-4D97-AF65-F5344CB8AC3E}">
        <p14:creationId xmlns:p14="http://schemas.microsoft.com/office/powerpoint/2010/main" val="424144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5. Analyse multivariée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322631" y="2783154"/>
            <a:ext cx="66302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Nous avons réalisé une ACP afin de réduire le nombre de variables.</a:t>
            </a:r>
          </a:p>
          <a:p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4 premières composantes captent 87.57% de l’information du </a:t>
            </a:r>
            <a:r>
              <a:rPr lang="fr-FR" sz="14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Dataset</a:t>
            </a: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autres composantes expliquent un pourcentage de variance trop faible pour être significatif.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Analyse en composantes principales (ACP) – Eboulis des valeurs propres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428902-595B-0150-992D-9D70D7DA7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36" y="1318240"/>
            <a:ext cx="54483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96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5. Analyse multivariée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Analyse en composantes principales (ACP) .1/2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9E9F48-8A24-CEE3-1227-737970A9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58" y="1063726"/>
            <a:ext cx="5748066" cy="574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09D771A-9818-A702-E33D-6176543F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5" y="3049516"/>
            <a:ext cx="5883205" cy="36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5C4D38A-289A-18E7-45BA-31835AFCC807}"/>
              </a:ext>
            </a:extLst>
          </p:cNvPr>
          <p:cNvSpPr txBox="1"/>
          <p:nvPr/>
        </p:nvSpPr>
        <p:spPr>
          <a:xfrm>
            <a:off x="602411" y="1350450"/>
            <a:ext cx="482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Interprétation des composantes F1 et F2</a:t>
            </a:r>
          </a:p>
          <a:p>
            <a:pPr marL="5524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F1 : corrélation positive avec les produits à base de fruits et légumes.</a:t>
            </a:r>
          </a:p>
          <a:p>
            <a:pPr marL="5524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F2 : corrélation positive avec les produits sucrés, énergétiques, gras et avec un haut score nutritionnel.</a:t>
            </a:r>
          </a:p>
        </p:txBody>
      </p:sp>
    </p:spTree>
    <p:extLst>
      <p:ext uri="{BB962C8B-B14F-4D97-AF65-F5344CB8AC3E}">
        <p14:creationId xmlns:p14="http://schemas.microsoft.com/office/powerpoint/2010/main" val="435725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5. Analyse multivariée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Analyse en composantes principales (ACP) .2/2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3C0B9C5-FA6D-54D1-F32D-CD40CFC4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622" y="1008491"/>
            <a:ext cx="5806375" cy="580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665570E-EC33-7AD9-64CC-0149D076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4" y="3227027"/>
            <a:ext cx="5806375" cy="358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AFD20A0-A5E7-CD4C-0843-580C7C0F5032}"/>
              </a:ext>
            </a:extLst>
          </p:cNvPr>
          <p:cNvSpPr txBox="1"/>
          <p:nvPr/>
        </p:nvSpPr>
        <p:spPr>
          <a:xfrm>
            <a:off x="602411" y="1350450"/>
            <a:ext cx="48236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Interprétation des composantes F3 et F4</a:t>
            </a:r>
          </a:p>
          <a:p>
            <a:pPr marL="5524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F3 : corrélation positive avec les produits sucrés et corrélation négative avec les produits gras, protéinés, énergétique et avec un haut score nutritionnel.</a:t>
            </a:r>
          </a:p>
          <a:p>
            <a:pPr marL="5524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F4 : corrélation positive avec les produits à forte teneur en fibre et protéines. </a:t>
            </a:r>
          </a:p>
        </p:txBody>
      </p:sp>
    </p:spTree>
    <p:extLst>
      <p:ext uri="{BB962C8B-B14F-4D97-AF65-F5344CB8AC3E}">
        <p14:creationId xmlns:p14="http://schemas.microsoft.com/office/powerpoint/2010/main" val="252049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5. Analyse multivariée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369306" y="2766421"/>
            <a:ext cx="49531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Objectif de l'ANOVA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Analyser les différences entre les catégories de produits en fonction du nutrition-score.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 err="1">
                <a:solidFill>
                  <a:schemeClr val="bg1"/>
                </a:solidFill>
                <a:latin typeface="Marianne Light" panose="02000000000000000000" pitchFamily="50" charset="0"/>
              </a:rPr>
              <a:t>Boxplot</a:t>
            </a:r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449263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On voit ici la variabilité du nutrition-score par rapport aux catégories de produits.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ANOVA .1/2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9DE7135-5181-113E-0A5B-7DA6A4AC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68" y="945873"/>
            <a:ext cx="6534702" cy="557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3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5. Analyse multivariée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ANOVA . 2/2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04FC52E-DF30-050F-7018-CDC8ADDDA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33272"/>
            <a:ext cx="5596184" cy="61531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DE46C80-B283-D182-4E7E-8E164168B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10" y="5336356"/>
            <a:ext cx="3890286" cy="10144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824436D-9DCE-7D20-2582-40245384251C}"/>
              </a:ext>
            </a:extLst>
          </p:cNvPr>
          <p:cNvSpPr txBox="1"/>
          <p:nvPr/>
        </p:nvSpPr>
        <p:spPr>
          <a:xfrm>
            <a:off x="323045" y="1859099"/>
            <a:ext cx="5596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 modèle explique 53,5% de la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coefficient associés à chaque catégorie nous montre leur impact sur le nutrition-score.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 tableau de l’analyse de la variance montre une p-valeur du test de Fisher à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catégories de produits jouent donc un rôle dans la variation du nutrition-score.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C91697A-1A5E-BA2F-C2B3-D3960D0F20AA}"/>
              </a:ext>
            </a:extLst>
          </p:cNvPr>
          <p:cNvSpPr txBox="1"/>
          <p:nvPr/>
        </p:nvSpPr>
        <p:spPr>
          <a:xfrm>
            <a:off x="808092" y="5074744"/>
            <a:ext cx="3075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Marianne Light" panose="02000000000000000000" pitchFamily="50" charset="0"/>
              </a:rPr>
              <a:t>Tableau de l’analyse de la variance :</a:t>
            </a:r>
          </a:p>
        </p:txBody>
      </p:sp>
    </p:spTree>
    <p:extLst>
      <p:ext uri="{BB962C8B-B14F-4D97-AF65-F5344CB8AC3E}">
        <p14:creationId xmlns:p14="http://schemas.microsoft.com/office/powerpoint/2010/main" val="312155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6. Conclusion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918882" y="1576400"/>
            <a:ext cx="10354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Analyse des Données Nutritionnelles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Nous avons effectué une analyse approfondie des données nutritionnelles, y compris la gestion des valeurs manquantes, la détection des corrélations et l'analyse en composantes principales (ACP).</a:t>
            </a:r>
          </a:p>
          <a:p>
            <a:pPr marL="266700"/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Implications de l'Analyse Univariée et Multivariée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L'analyse des données nous a permis de mieux comprendre les caractéristiques nutritionnelles des produits.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Nous avons observé des corrélations entre les variables, ce qui peut orienter la conception d'une application d'</a:t>
            </a:r>
            <a:r>
              <a:rPr lang="fr-FR" sz="14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auto-complétion</a:t>
            </a: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Analyse des Catégories de Produits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L'ANOVA a révélé que les catégories de produits ont un impact significatif sur le nutrition-score, ce qui renforce l'idée d'une application d'aide au remplissage de données.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Faisabilité de l'Application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Sur la base de notre analyse, il est faisable de développer une application d'aide au remplissage des données pour les produits alimentaires.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L'application pourrait aider les utilisateurs à saisir des informations nutritionnelles précises, en suggérant des valeurs manquantes à partir de produits similaires.</a:t>
            </a:r>
          </a:p>
          <a:p>
            <a:pPr marL="266700"/>
            <a:r>
              <a:rPr lang="fr-FR" sz="1400" b="0" i="0" dirty="0">
                <a:solidFill>
                  <a:schemeClr val="bg1"/>
                </a:solidFill>
                <a:effectLst/>
                <a:latin typeface="Marianne Light" panose="02000000000000000000" pitchFamily="50" charset="0"/>
              </a:rPr>
              <a:t>Les prochaines étapes consisteraient à concevoir, développer et tester une telle application pour valider sa faisabilité et son utilité réelle.</a:t>
            </a:r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Faisabilité du projet</a:t>
            </a:r>
          </a:p>
        </p:txBody>
      </p:sp>
    </p:spTree>
    <p:extLst>
      <p:ext uri="{BB962C8B-B14F-4D97-AF65-F5344CB8AC3E}">
        <p14:creationId xmlns:p14="http://schemas.microsoft.com/office/powerpoint/2010/main" val="60958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6. Conclusion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Respect des 5 grands principes de la RGPD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33CF03CF-EDDB-CEE0-6696-4FCCB55DAFEC}"/>
              </a:ext>
            </a:extLst>
          </p:cNvPr>
          <p:cNvGrpSpPr/>
          <p:nvPr/>
        </p:nvGrpSpPr>
        <p:grpSpPr>
          <a:xfrm>
            <a:off x="227772" y="2526498"/>
            <a:ext cx="11736453" cy="3939459"/>
            <a:chOff x="227763" y="1974197"/>
            <a:chExt cx="11736453" cy="3939459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4FD579B4-7F06-634C-2B60-F6D6C64905ED}"/>
                </a:ext>
              </a:extLst>
            </p:cNvPr>
            <p:cNvGrpSpPr/>
            <p:nvPr/>
          </p:nvGrpSpPr>
          <p:grpSpPr>
            <a:xfrm>
              <a:off x="703882" y="3562327"/>
              <a:ext cx="10784233" cy="2351329"/>
              <a:chOff x="930769" y="3888259"/>
              <a:chExt cx="10784233" cy="2351329"/>
            </a:xfrm>
          </p:grpSpPr>
          <p:grpSp>
            <p:nvGrpSpPr>
              <p:cNvPr id="10" name="Group 21">
                <a:extLst>
                  <a:ext uri="{FF2B5EF4-FFF2-40B4-BE49-F238E27FC236}">
                    <a16:creationId xmlns:a16="http://schemas.microsoft.com/office/drawing/2014/main" id="{3E8C8F80-03E8-43E8-A25B-F5D9F614FABF}"/>
                  </a:ext>
                </a:extLst>
              </p:cNvPr>
              <p:cNvGrpSpPr/>
              <p:nvPr/>
            </p:nvGrpSpPr>
            <p:grpSpPr>
              <a:xfrm>
                <a:off x="930769" y="3888259"/>
                <a:ext cx="1506087" cy="2351329"/>
                <a:chOff x="7478257" y="2193205"/>
                <a:chExt cx="452898" cy="700189"/>
              </a:xfrm>
            </p:grpSpPr>
            <p:sp>
              <p:nvSpPr>
                <p:cNvPr id="11" name="Oval 22">
                  <a:extLst>
                    <a:ext uri="{FF2B5EF4-FFF2-40B4-BE49-F238E27FC236}">
                      <a16:creationId xmlns:a16="http://schemas.microsoft.com/office/drawing/2014/main" id="{5272981C-19BC-4183-8CDF-417745BFC5E4}"/>
                    </a:ext>
                  </a:extLst>
                </p:cNvPr>
                <p:cNvSpPr/>
                <p:nvPr/>
              </p:nvSpPr>
              <p:spPr>
                <a:xfrm>
                  <a:off x="7478257" y="2786413"/>
                  <a:ext cx="452893" cy="106981"/>
                </a:xfrm>
                <a:prstGeom prst="ellipse">
                  <a:avLst/>
                </a:prstGeom>
                <a:solidFill>
                  <a:schemeClr val="tx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 17">
                  <a:extLst>
                    <a:ext uri="{FF2B5EF4-FFF2-40B4-BE49-F238E27FC236}">
                      <a16:creationId xmlns:a16="http://schemas.microsoft.com/office/drawing/2014/main" id="{94CCC1F5-A9F5-4EB2-B151-137589D04F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78262" y="2193205"/>
                  <a:ext cx="452893" cy="646699"/>
                </a:xfrm>
                <a:custGeom>
                  <a:avLst/>
                  <a:gdLst>
                    <a:gd name="T0" fmla="*/ 214 w 221"/>
                    <a:gd name="T1" fmla="*/ 77 h 315"/>
                    <a:gd name="T2" fmla="*/ 164 w 221"/>
                    <a:gd name="T3" fmla="*/ 14 h 315"/>
                    <a:gd name="T4" fmla="*/ 110 w 221"/>
                    <a:gd name="T5" fmla="*/ 0 h 315"/>
                    <a:gd name="T6" fmla="*/ 110 w 221"/>
                    <a:gd name="T7" fmla="*/ 0 h 315"/>
                    <a:gd name="T8" fmla="*/ 56 w 221"/>
                    <a:gd name="T9" fmla="*/ 14 h 315"/>
                    <a:gd name="T10" fmla="*/ 6 w 221"/>
                    <a:gd name="T11" fmla="*/ 77 h 315"/>
                    <a:gd name="T12" fmla="*/ 5 w 221"/>
                    <a:gd name="T13" fmla="*/ 132 h 315"/>
                    <a:gd name="T14" fmla="*/ 40 w 221"/>
                    <a:gd name="T15" fmla="*/ 208 h 315"/>
                    <a:gd name="T16" fmla="*/ 94 w 221"/>
                    <a:gd name="T17" fmla="*/ 292 h 315"/>
                    <a:gd name="T18" fmla="*/ 110 w 221"/>
                    <a:gd name="T19" fmla="*/ 315 h 315"/>
                    <a:gd name="T20" fmla="*/ 110 w 221"/>
                    <a:gd name="T21" fmla="*/ 315 h 315"/>
                    <a:gd name="T22" fmla="*/ 126 w 221"/>
                    <a:gd name="T23" fmla="*/ 292 h 315"/>
                    <a:gd name="T24" fmla="*/ 180 w 221"/>
                    <a:gd name="T25" fmla="*/ 208 h 315"/>
                    <a:gd name="T26" fmla="*/ 215 w 221"/>
                    <a:gd name="T27" fmla="*/ 132 h 315"/>
                    <a:gd name="T28" fmla="*/ 214 w 221"/>
                    <a:gd name="T29" fmla="*/ 77 h 315"/>
                    <a:gd name="T30" fmla="*/ 110 w 221"/>
                    <a:gd name="T31" fmla="*/ 174 h 315"/>
                    <a:gd name="T32" fmla="*/ 110 w 221"/>
                    <a:gd name="T33" fmla="*/ 174 h 315"/>
                    <a:gd name="T34" fmla="*/ 110 w 221"/>
                    <a:gd name="T35" fmla="*/ 174 h 315"/>
                    <a:gd name="T36" fmla="*/ 44 w 221"/>
                    <a:gd name="T37" fmla="*/ 108 h 315"/>
                    <a:gd name="T38" fmla="*/ 110 w 221"/>
                    <a:gd name="T39" fmla="*/ 42 h 315"/>
                    <a:gd name="T40" fmla="*/ 110 w 221"/>
                    <a:gd name="T41" fmla="*/ 42 h 315"/>
                    <a:gd name="T42" fmla="*/ 110 w 221"/>
                    <a:gd name="T43" fmla="*/ 42 h 315"/>
                    <a:gd name="T44" fmla="*/ 176 w 221"/>
                    <a:gd name="T45" fmla="*/ 108 h 315"/>
                    <a:gd name="T46" fmla="*/ 110 w 221"/>
                    <a:gd name="T47" fmla="*/ 17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1" h="315">
                      <a:moveTo>
                        <a:pt x="214" y="77"/>
                      </a:moveTo>
                      <a:cubicBezTo>
                        <a:pt x="206" y="50"/>
                        <a:pt x="189" y="29"/>
                        <a:pt x="164" y="14"/>
                      </a:cubicBezTo>
                      <a:cubicBezTo>
                        <a:pt x="147" y="4"/>
                        <a:pt x="129" y="0"/>
                        <a:pt x="11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91" y="0"/>
                        <a:pt x="73" y="4"/>
                        <a:pt x="56" y="14"/>
                      </a:cubicBezTo>
                      <a:cubicBezTo>
                        <a:pt x="31" y="29"/>
                        <a:pt x="15" y="50"/>
                        <a:pt x="6" y="77"/>
                      </a:cubicBezTo>
                      <a:cubicBezTo>
                        <a:pt x="1" y="95"/>
                        <a:pt x="0" y="114"/>
                        <a:pt x="5" y="132"/>
                      </a:cubicBezTo>
                      <a:cubicBezTo>
                        <a:pt x="13" y="159"/>
                        <a:pt x="26" y="184"/>
                        <a:pt x="40" y="208"/>
                      </a:cubicBezTo>
                      <a:cubicBezTo>
                        <a:pt x="58" y="237"/>
                        <a:pt x="76" y="264"/>
                        <a:pt x="94" y="292"/>
                      </a:cubicBezTo>
                      <a:cubicBezTo>
                        <a:pt x="99" y="300"/>
                        <a:pt x="104" y="307"/>
                        <a:pt x="110" y="315"/>
                      </a:cubicBezTo>
                      <a:cubicBezTo>
                        <a:pt x="110" y="315"/>
                        <a:pt x="110" y="315"/>
                        <a:pt x="110" y="315"/>
                      </a:cubicBezTo>
                      <a:cubicBezTo>
                        <a:pt x="116" y="307"/>
                        <a:pt x="121" y="300"/>
                        <a:pt x="126" y="292"/>
                      </a:cubicBezTo>
                      <a:cubicBezTo>
                        <a:pt x="144" y="264"/>
                        <a:pt x="163" y="237"/>
                        <a:pt x="180" y="208"/>
                      </a:cubicBezTo>
                      <a:cubicBezTo>
                        <a:pt x="194" y="184"/>
                        <a:pt x="207" y="159"/>
                        <a:pt x="215" y="132"/>
                      </a:cubicBezTo>
                      <a:cubicBezTo>
                        <a:pt x="221" y="114"/>
                        <a:pt x="220" y="95"/>
                        <a:pt x="214" y="77"/>
                      </a:cubicBezTo>
                      <a:close/>
                      <a:moveTo>
                        <a:pt x="110" y="174"/>
                      </a:move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74" y="174"/>
                        <a:pt x="44" y="145"/>
                        <a:pt x="44" y="108"/>
                      </a:cubicBezTo>
                      <a:cubicBezTo>
                        <a:pt x="44" y="72"/>
                        <a:pt x="74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47" y="42"/>
                        <a:pt x="176" y="72"/>
                        <a:pt x="176" y="108"/>
                      </a:cubicBezTo>
                      <a:cubicBezTo>
                        <a:pt x="176" y="145"/>
                        <a:pt x="147" y="174"/>
                        <a:pt x="110" y="174"/>
                      </a:cubicBezTo>
                      <a:close/>
                    </a:path>
                  </a:pathLst>
                </a:custGeom>
                <a:solidFill>
                  <a:srgbClr val="CB1B4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24">
                <a:extLst>
                  <a:ext uri="{FF2B5EF4-FFF2-40B4-BE49-F238E27FC236}">
                    <a16:creationId xmlns:a16="http://schemas.microsoft.com/office/drawing/2014/main" id="{FBDF9C24-EFF7-4406-A877-348DB81FF3A2}"/>
                  </a:ext>
                </a:extLst>
              </p:cNvPr>
              <p:cNvGrpSpPr/>
              <p:nvPr/>
            </p:nvGrpSpPr>
            <p:grpSpPr>
              <a:xfrm>
                <a:off x="3250305" y="3888259"/>
                <a:ext cx="1506087" cy="2351329"/>
                <a:chOff x="7478257" y="2193205"/>
                <a:chExt cx="452898" cy="700189"/>
              </a:xfrm>
            </p:grpSpPr>
            <p:sp>
              <p:nvSpPr>
                <p:cNvPr id="15" name="Oval 25">
                  <a:extLst>
                    <a:ext uri="{FF2B5EF4-FFF2-40B4-BE49-F238E27FC236}">
                      <a16:creationId xmlns:a16="http://schemas.microsoft.com/office/drawing/2014/main" id="{B13410FA-EDE9-4C9E-81BC-94F38E6897FB}"/>
                    </a:ext>
                  </a:extLst>
                </p:cNvPr>
                <p:cNvSpPr/>
                <p:nvPr/>
              </p:nvSpPr>
              <p:spPr>
                <a:xfrm>
                  <a:off x="7478257" y="2786413"/>
                  <a:ext cx="452893" cy="106981"/>
                </a:xfrm>
                <a:prstGeom prst="ellipse">
                  <a:avLst/>
                </a:prstGeom>
                <a:solidFill>
                  <a:schemeClr val="tx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0E4078DF-5B5A-4762-A51C-082DA6C510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78262" y="2193205"/>
                  <a:ext cx="452893" cy="646699"/>
                </a:xfrm>
                <a:custGeom>
                  <a:avLst/>
                  <a:gdLst>
                    <a:gd name="T0" fmla="*/ 214 w 221"/>
                    <a:gd name="T1" fmla="*/ 77 h 315"/>
                    <a:gd name="T2" fmla="*/ 164 w 221"/>
                    <a:gd name="T3" fmla="*/ 14 h 315"/>
                    <a:gd name="T4" fmla="*/ 110 w 221"/>
                    <a:gd name="T5" fmla="*/ 0 h 315"/>
                    <a:gd name="T6" fmla="*/ 110 w 221"/>
                    <a:gd name="T7" fmla="*/ 0 h 315"/>
                    <a:gd name="T8" fmla="*/ 56 w 221"/>
                    <a:gd name="T9" fmla="*/ 14 h 315"/>
                    <a:gd name="T10" fmla="*/ 6 w 221"/>
                    <a:gd name="T11" fmla="*/ 77 h 315"/>
                    <a:gd name="T12" fmla="*/ 5 w 221"/>
                    <a:gd name="T13" fmla="*/ 132 h 315"/>
                    <a:gd name="T14" fmla="*/ 40 w 221"/>
                    <a:gd name="T15" fmla="*/ 208 h 315"/>
                    <a:gd name="T16" fmla="*/ 94 w 221"/>
                    <a:gd name="T17" fmla="*/ 292 h 315"/>
                    <a:gd name="T18" fmla="*/ 110 w 221"/>
                    <a:gd name="T19" fmla="*/ 315 h 315"/>
                    <a:gd name="T20" fmla="*/ 110 w 221"/>
                    <a:gd name="T21" fmla="*/ 315 h 315"/>
                    <a:gd name="T22" fmla="*/ 126 w 221"/>
                    <a:gd name="T23" fmla="*/ 292 h 315"/>
                    <a:gd name="T24" fmla="*/ 180 w 221"/>
                    <a:gd name="T25" fmla="*/ 208 h 315"/>
                    <a:gd name="T26" fmla="*/ 215 w 221"/>
                    <a:gd name="T27" fmla="*/ 132 h 315"/>
                    <a:gd name="T28" fmla="*/ 214 w 221"/>
                    <a:gd name="T29" fmla="*/ 77 h 315"/>
                    <a:gd name="T30" fmla="*/ 110 w 221"/>
                    <a:gd name="T31" fmla="*/ 174 h 315"/>
                    <a:gd name="T32" fmla="*/ 110 w 221"/>
                    <a:gd name="T33" fmla="*/ 174 h 315"/>
                    <a:gd name="T34" fmla="*/ 110 w 221"/>
                    <a:gd name="T35" fmla="*/ 174 h 315"/>
                    <a:gd name="T36" fmla="*/ 44 w 221"/>
                    <a:gd name="T37" fmla="*/ 108 h 315"/>
                    <a:gd name="T38" fmla="*/ 110 w 221"/>
                    <a:gd name="T39" fmla="*/ 42 h 315"/>
                    <a:gd name="T40" fmla="*/ 110 w 221"/>
                    <a:gd name="T41" fmla="*/ 42 h 315"/>
                    <a:gd name="T42" fmla="*/ 110 w 221"/>
                    <a:gd name="T43" fmla="*/ 42 h 315"/>
                    <a:gd name="T44" fmla="*/ 176 w 221"/>
                    <a:gd name="T45" fmla="*/ 108 h 315"/>
                    <a:gd name="T46" fmla="*/ 110 w 221"/>
                    <a:gd name="T47" fmla="*/ 17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1" h="315">
                      <a:moveTo>
                        <a:pt x="214" y="77"/>
                      </a:moveTo>
                      <a:cubicBezTo>
                        <a:pt x="206" y="50"/>
                        <a:pt x="189" y="29"/>
                        <a:pt x="164" y="14"/>
                      </a:cubicBezTo>
                      <a:cubicBezTo>
                        <a:pt x="147" y="4"/>
                        <a:pt x="129" y="0"/>
                        <a:pt x="11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91" y="0"/>
                        <a:pt x="73" y="4"/>
                        <a:pt x="56" y="14"/>
                      </a:cubicBezTo>
                      <a:cubicBezTo>
                        <a:pt x="31" y="29"/>
                        <a:pt x="15" y="50"/>
                        <a:pt x="6" y="77"/>
                      </a:cubicBezTo>
                      <a:cubicBezTo>
                        <a:pt x="1" y="95"/>
                        <a:pt x="0" y="114"/>
                        <a:pt x="5" y="132"/>
                      </a:cubicBezTo>
                      <a:cubicBezTo>
                        <a:pt x="13" y="159"/>
                        <a:pt x="26" y="184"/>
                        <a:pt x="40" y="208"/>
                      </a:cubicBezTo>
                      <a:cubicBezTo>
                        <a:pt x="58" y="237"/>
                        <a:pt x="76" y="264"/>
                        <a:pt x="94" y="292"/>
                      </a:cubicBezTo>
                      <a:cubicBezTo>
                        <a:pt x="99" y="300"/>
                        <a:pt x="104" y="307"/>
                        <a:pt x="110" y="315"/>
                      </a:cubicBezTo>
                      <a:cubicBezTo>
                        <a:pt x="110" y="315"/>
                        <a:pt x="110" y="315"/>
                        <a:pt x="110" y="315"/>
                      </a:cubicBezTo>
                      <a:cubicBezTo>
                        <a:pt x="116" y="307"/>
                        <a:pt x="121" y="300"/>
                        <a:pt x="126" y="292"/>
                      </a:cubicBezTo>
                      <a:cubicBezTo>
                        <a:pt x="144" y="264"/>
                        <a:pt x="163" y="237"/>
                        <a:pt x="180" y="208"/>
                      </a:cubicBezTo>
                      <a:cubicBezTo>
                        <a:pt x="194" y="184"/>
                        <a:pt x="207" y="159"/>
                        <a:pt x="215" y="132"/>
                      </a:cubicBezTo>
                      <a:cubicBezTo>
                        <a:pt x="221" y="114"/>
                        <a:pt x="220" y="95"/>
                        <a:pt x="214" y="77"/>
                      </a:cubicBezTo>
                      <a:close/>
                      <a:moveTo>
                        <a:pt x="110" y="174"/>
                      </a:move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74" y="174"/>
                        <a:pt x="44" y="145"/>
                        <a:pt x="44" y="108"/>
                      </a:cubicBezTo>
                      <a:cubicBezTo>
                        <a:pt x="44" y="72"/>
                        <a:pt x="74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47" y="42"/>
                        <a:pt x="176" y="72"/>
                        <a:pt x="176" y="108"/>
                      </a:cubicBezTo>
                      <a:cubicBezTo>
                        <a:pt x="176" y="145"/>
                        <a:pt x="147" y="174"/>
                        <a:pt x="110" y="174"/>
                      </a:cubicBezTo>
                      <a:close/>
                    </a:path>
                  </a:pathLst>
                </a:custGeom>
                <a:solidFill>
                  <a:srgbClr val="C2C92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27">
                <a:extLst>
                  <a:ext uri="{FF2B5EF4-FFF2-40B4-BE49-F238E27FC236}">
                    <a16:creationId xmlns:a16="http://schemas.microsoft.com/office/drawing/2014/main" id="{53317C97-8C69-44DA-BED4-612D6184E33D}"/>
                  </a:ext>
                </a:extLst>
              </p:cNvPr>
              <p:cNvGrpSpPr/>
              <p:nvPr/>
            </p:nvGrpSpPr>
            <p:grpSpPr>
              <a:xfrm>
                <a:off x="5569842" y="3888259"/>
                <a:ext cx="1506087" cy="2351329"/>
                <a:chOff x="7478257" y="2193205"/>
                <a:chExt cx="452898" cy="700189"/>
              </a:xfrm>
            </p:grpSpPr>
            <p:sp>
              <p:nvSpPr>
                <p:cNvPr id="18" name="Oval 28">
                  <a:extLst>
                    <a:ext uri="{FF2B5EF4-FFF2-40B4-BE49-F238E27FC236}">
                      <a16:creationId xmlns:a16="http://schemas.microsoft.com/office/drawing/2014/main" id="{7F8908AC-5E9C-46BD-AC7C-C9BF67DF3922}"/>
                    </a:ext>
                  </a:extLst>
                </p:cNvPr>
                <p:cNvSpPr/>
                <p:nvPr/>
              </p:nvSpPr>
              <p:spPr>
                <a:xfrm>
                  <a:off x="7478257" y="2786413"/>
                  <a:ext cx="452893" cy="106981"/>
                </a:xfrm>
                <a:prstGeom prst="ellipse">
                  <a:avLst/>
                </a:prstGeom>
                <a:solidFill>
                  <a:schemeClr val="tx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17">
                  <a:extLst>
                    <a:ext uri="{FF2B5EF4-FFF2-40B4-BE49-F238E27FC236}">
                      <a16:creationId xmlns:a16="http://schemas.microsoft.com/office/drawing/2014/main" id="{B25AD434-DDF9-4BAE-AA70-9CA8056F4C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78262" y="2193205"/>
                  <a:ext cx="452893" cy="646699"/>
                </a:xfrm>
                <a:custGeom>
                  <a:avLst/>
                  <a:gdLst>
                    <a:gd name="T0" fmla="*/ 214 w 221"/>
                    <a:gd name="T1" fmla="*/ 77 h 315"/>
                    <a:gd name="T2" fmla="*/ 164 w 221"/>
                    <a:gd name="T3" fmla="*/ 14 h 315"/>
                    <a:gd name="T4" fmla="*/ 110 w 221"/>
                    <a:gd name="T5" fmla="*/ 0 h 315"/>
                    <a:gd name="T6" fmla="*/ 110 w 221"/>
                    <a:gd name="T7" fmla="*/ 0 h 315"/>
                    <a:gd name="T8" fmla="*/ 56 w 221"/>
                    <a:gd name="T9" fmla="*/ 14 h 315"/>
                    <a:gd name="T10" fmla="*/ 6 w 221"/>
                    <a:gd name="T11" fmla="*/ 77 h 315"/>
                    <a:gd name="T12" fmla="*/ 5 w 221"/>
                    <a:gd name="T13" fmla="*/ 132 h 315"/>
                    <a:gd name="T14" fmla="*/ 40 w 221"/>
                    <a:gd name="T15" fmla="*/ 208 h 315"/>
                    <a:gd name="T16" fmla="*/ 94 w 221"/>
                    <a:gd name="T17" fmla="*/ 292 h 315"/>
                    <a:gd name="T18" fmla="*/ 110 w 221"/>
                    <a:gd name="T19" fmla="*/ 315 h 315"/>
                    <a:gd name="T20" fmla="*/ 110 w 221"/>
                    <a:gd name="T21" fmla="*/ 315 h 315"/>
                    <a:gd name="T22" fmla="*/ 126 w 221"/>
                    <a:gd name="T23" fmla="*/ 292 h 315"/>
                    <a:gd name="T24" fmla="*/ 180 w 221"/>
                    <a:gd name="T25" fmla="*/ 208 h 315"/>
                    <a:gd name="T26" fmla="*/ 215 w 221"/>
                    <a:gd name="T27" fmla="*/ 132 h 315"/>
                    <a:gd name="T28" fmla="*/ 214 w 221"/>
                    <a:gd name="T29" fmla="*/ 77 h 315"/>
                    <a:gd name="T30" fmla="*/ 110 w 221"/>
                    <a:gd name="T31" fmla="*/ 174 h 315"/>
                    <a:gd name="T32" fmla="*/ 110 w 221"/>
                    <a:gd name="T33" fmla="*/ 174 h 315"/>
                    <a:gd name="T34" fmla="*/ 110 w 221"/>
                    <a:gd name="T35" fmla="*/ 174 h 315"/>
                    <a:gd name="T36" fmla="*/ 44 w 221"/>
                    <a:gd name="T37" fmla="*/ 108 h 315"/>
                    <a:gd name="T38" fmla="*/ 110 w 221"/>
                    <a:gd name="T39" fmla="*/ 42 h 315"/>
                    <a:gd name="T40" fmla="*/ 110 w 221"/>
                    <a:gd name="T41" fmla="*/ 42 h 315"/>
                    <a:gd name="T42" fmla="*/ 110 w 221"/>
                    <a:gd name="T43" fmla="*/ 42 h 315"/>
                    <a:gd name="T44" fmla="*/ 176 w 221"/>
                    <a:gd name="T45" fmla="*/ 108 h 315"/>
                    <a:gd name="T46" fmla="*/ 110 w 221"/>
                    <a:gd name="T47" fmla="*/ 17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1" h="315">
                      <a:moveTo>
                        <a:pt x="214" y="77"/>
                      </a:moveTo>
                      <a:cubicBezTo>
                        <a:pt x="206" y="50"/>
                        <a:pt x="189" y="29"/>
                        <a:pt x="164" y="14"/>
                      </a:cubicBezTo>
                      <a:cubicBezTo>
                        <a:pt x="147" y="4"/>
                        <a:pt x="129" y="0"/>
                        <a:pt x="11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91" y="0"/>
                        <a:pt x="73" y="4"/>
                        <a:pt x="56" y="14"/>
                      </a:cubicBezTo>
                      <a:cubicBezTo>
                        <a:pt x="31" y="29"/>
                        <a:pt x="15" y="50"/>
                        <a:pt x="6" y="77"/>
                      </a:cubicBezTo>
                      <a:cubicBezTo>
                        <a:pt x="1" y="95"/>
                        <a:pt x="0" y="114"/>
                        <a:pt x="5" y="132"/>
                      </a:cubicBezTo>
                      <a:cubicBezTo>
                        <a:pt x="13" y="159"/>
                        <a:pt x="26" y="184"/>
                        <a:pt x="40" y="208"/>
                      </a:cubicBezTo>
                      <a:cubicBezTo>
                        <a:pt x="58" y="237"/>
                        <a:pt x="76" y="264"/>
                        <a:pt x="94" y="292"/>
                      </a:cubicBezTo>
                      <a:cubicBezTo>
                        <a:pt x="99" y="300"/>
                        <a:pt x="104" y="307"/>
                        <a:pt x="110" y="315"/>
                      </a:cubicBezTo>
                      <a:cubicBezTo>
                        <a:pt x="110" y="315"/>
                        <a:pt x="110" y="315"/>
                        <a:pt x="110" y="315"/>
                      </a:cubicBezTo>
                      <a:cubicBezTo>
                        <a:pt x="116" y="307"/>
                        <a:pt x="121" y="300"/>
                        <a:pt x="126" y="292"/>
                      </a:cubicBezTo>
                      <a:cubicBezTo>
                        <a:pt x="144" y="264"/>
                        <a:pt x="163" y="237"/>
                        <a:pt x="180" y="208"/>
                      </a:cubicBezTo>
                      <a:cubicBezTo>
                        <a:pt x="194" y="184"/>
                        <a:pt x="207" y="159"/>
                        <a:pt x="215" y="132"/>
                      </a:cubicBezTo>
                      <a:cubicBezTo>
                        <a:pt x="221" y="114"/>
                        <a:pt x="220" y="95"/>
                        <a:pt x="214" y="77"/>
                      </a:cubicBezTo>
                      <a:close/>
                      <a:moveTo>
                        <a:pt x="110" y="174"/>
                      </a:move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74" y="174"/>
                        <a:pt x="44" y="145"/>
                        <a:pt x="44" y="108"/>
                      </a:cubicBezTo>
                      <a:cubicBezTo>
                        <a:pt x="44" y="72"/>
                        <a:pt x="74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47" y="42"/>
                        <a:pt x="176" y="72"/>
                        <a:pt x="176" y="108"/>
                      </a:cubicBezTo>
                      <a:cubicBezTo>
                        <a:pt x="176" y="145"/>
                        <a:pt x="147" y="174"/>
                        <a:pt x="110" y="174"/>
                      </a:cubicBezTo>
                      <a:close/>
                    </a:path>
                  </a:pathLst>
                </a:custGeom>
                <a:solidFill>
                  <a:srgbClr val="FCB41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30">
                <a:extLst>
                  <a:ext uri="{FF2B5EF4-FFF2-40B4-BE49-F238E27FC236}">
                    <a16:creationId xmlns:a16="http://schemas.microsoft.com/office/drawing/2014/main" id="{0DA9E75A-EFDF-44CF-BBD4-B6D69B265A88}"/>
                  </a:ext>
                </a:extLst>
              </p:cNvPr>
              <p:cNvGrpSpPr/>
              <p:nvPr/>
            </p:nvGrpSpPr>
            <p:grpSpPr>
              <a:xfrm>
                <a:off x="7889379" y="3888259"/>
                <a:ext cx="1506087" cy="2351329"/>
                <a:chOff x="7478257" y="2193205"/>
                <a:chExt cx="452898" cy="700189"/>
              </a:xfrm>
            </p:grpSpPr>
            <p:sp>
              <p:nvSpPr>
                <p:cNvPr id="21" name="Oval 31">
                  <a:extLst>
                    <a:ext uri="{FF2B5EF4-FFF2-40B4-BE49-F238E27FC236}">
                      <a16:creationId xmlns:a16="http://schemas.microsoft.com/office/drawing/2014/main" id="{5C69DDAD-61DA-4BF5-828B-C82D00A4D2FD}"/>
                    </a:ext>
                  </a:extLst>
                </p:cNvPr>
                <p:cNvSpPr/>
                <p:nvPr/>
              </p:nvSpPr>
              <p:spPr>
                <a:xfrm>
                  <a:off x="7478257" y="2786413"/>
                  <a:ext cx="452893" cy="106981"/>
                </a:xfrm>
                <a:prstGeom prst="ellipse">
                  <a:avLst/>
                </a:prstGeom>
                <a:solidFill>
                  <a:schemeClr val="tx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 17">
                  <a:extLst>
                    <a:ext uri="{FF2B5EF4-FFF2-40B4-BE49-F238E27FC236}">
                      <a16:creationId xmlns:a16="http://schemas.microsoft.com/office/drawing/2014/main" id="{2307C356-225E-4538-87D8-3FEDBE9086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78262" y="2193205"/>
                  <a:ext cx="452893" cy="646699"/>
                </a:xfrm>
                <a:custGeom>
                  <a:avLst/>
                  <a:gdLst>
                    <a:gd name="T0" fmla="*/ 214 w 221"/>
                    <a:gd name="T1" fmla="*/ 77 h 315"/>
                    <a:gd name="T2" fmla="*/ 164 w 221"/>
                    <a:gd name="T3" fmla="*/ 14 h 315"/>
                    <a:gd name="T4" fmla="*/ 110 w 221"/>
                    <a:gd name="T5" fmla="*/ 0 h 315"/>
                    <a:gd name="T6" fmla="*/ 110 w 221"/>
                    <a:gd name="T7" fmla="*/ 0 h 315"/>
                    <a:gd name="T8" fmla="*/ 56 w 221"/>
                    <a:gd name="T9" fmla="*/ 14 h 315"/>
                    <a:gd name="T10" fmla="*/ 6 w 221"/>
                    <a:gd name="T11" fmla="*/ 77 h 315"/>
                    <a:gd name="T12" fmla="*/ 5 w 221"/>
                    <a:gd name="T13" fmla="*/ 132 h 315"/>
                    <a:gd name="T14" fmla="*/ 40 w 221"/>
                    <a:gd name="T15" fmla="*/ 208 h 315"/>
                    <a:gd name="T16" fmla="*/ 94 w 221"/>
                    <a:gd name="T17" fmla="*/ 292 h 315"/>
                    <a:gd name="T18" fmla="*/ 110 w 221"/>
                    <a:gd name="T19" fmla="*/ 315 h 315"/>
                    <a:gd name="T20" fmla="*/ 110 w 221"/>
                    <a:gd name="T21" fmla="*/ 315 h 315"/>
                    <a:gd name="T22" fmla="*/ 126 w 221"/>
                    <a:gd name="T23" fmla="*/ 292 h 315"/>
                    <a:gd name="T24" fmla="*/ 180 w 221"/>
                    <a:gd name="T25" fmla="*/ 208 h 315"/>
                    <a:gd name="T26" fmla="*/ 215 w 221"/>
                    <a:gd name="T27" fmla="*/ 132 h 315"/>
                    <a:gd name="T28" fmla="*/ 214 w 221"/>
                    <a:gd name="T29" fmla="*/ 77 h 315"/>
                    <a:gd name="T30" fmla="*/ 110 w 221"/>
                    <a:gd name="T31" fmla="*/ 174 h 315"/>
                    <a:gd name="T32" fmla="*/ 110 w 221"/>
                    <a:gd name="T33" fmla="*/ 174 h 315"/>
                    <a:gd name="T34" fmla="*/ 110 w 221"/>
                    <a:gd name="T35" fmla="*/ 174 h 315"/>
                    <a:gd name="T36" fmla="*/ 44 w 221"/>
                    <a:gd name="T37" fmla="*/ 108 h 315"/>
                    <a:gd name="T38" fmla="*/ 110 w 221"/>
                    <a:gd name="T39" fmla="*/ 42 h 315"/>
                    <a:gd name="T40" fmla="*/ 110 w 221"/>
                    <a:gd name="T41" fmla="*/ 42 h 315"/>
                    <a:gd name="T42" fmla="*/ 110 w 221"/>
                    <a:gd name="T43" fmla="*/ 42 h 315"/>
                    <a:gd name="T44" fmla="*/ 176 w 221"/>
                    <a:gd name="T45" fmla="*/ 108 h 315"/>
                    <a:gd name="T46" fmla="*/ 110 w 221"/>
                    <a:gd name="T47" fmla="*/ 17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1" h="315">
                      <a:moveTo>
                        <a:pt x="214" y="77"/>
                      </a:moveTo>
                      <a:cubicBezTo>
                        <a:pt x="206" y="50"/>
                        <a:pt x="189" y="29"/>
                        <a:pt x="164" y="14"/>
                      </a:cubicBezTo>
                      <a:cubicBezTo>
                        <a:pt x="147" y="4"/>
                        <a:pt x="129" y="0"/>
                        <a:pt x="11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91" y="0"/>
                        <a:pt x="73" y="4"/>
                        <a:pt x="56" y="14"/>
                      </a:cubicBezTo>
                      <a:cubicBezTo>
                        <a:pt x="31" y="29"/>
                        <a:pt x="15" y="50"/>
                        <a:pt x="6" y="77"/>
                      </a:cubicBezTo>
                      <a:cubicBezTo>
                        <a:pt x="1" y="95"/>
                        <a:pt x="0" y="114"/>
                        <a:pt x="5" y="132"/>
                      </a:cubicBezTo>
                      <a:cubicBezTo>
                        <a:pt x="13" y="159"/>
                        <a:pt x="26" y="184"/>
                        <a:pt x="40" y="208"/>
                      </a:cubicBezTo>
                      <a:cubicBezTo>
                        <a:pt x="58" y="237"/>
                        <a:pt x="76" y="264"/>
                        <a:pt x="94" y="292"/>
                      </a:cubicBezTo>
                      <a:cubicBezTo>
                        <a:pt x="99" y="300"/>
                        <a:pt x="104" y="307"/>
                        <a:pt x="110" y="315"/>
                      </a:cubicBezTo>
                      <a:cubicBezTo>
                        <a:pt x="110" y="315"/>
                        <a:pt x="110" y="315"/>
                        <a:pt x="110" y="315"/>
                      </a:cubicBezTo>
                      <a:cubicBezTo>
                        <a:pt x="116" y="307"/>
                        <a:pt x="121" y="300"/>
                        <a:pt x="126" y="292"/>
                      </a:cubicBezTo>
                      <a:cubicBezTo>
                        <a:pt x="144" y="264"/>
                        <a:pt x="163" y="237"/>
                        <a:pt x="180" y="208"/>
                      </a:cubicBezTo>
                      <a:cubicBezTo>
                        <a:pt x="194" y="184"/>
                        <a:pt x="207" y="159"/>
                        <a:pt x="215" y="132"/>
                      </a:cubicBezTo>
                      <a:cubicBezTo>
                        <a:pt x="221" y="114"/>
                        <a:pt x="220" y="95"/>
                        <a:pt x="214" y="77"/>
                      </a:cubicBezTo>
                      <a:close/>
                      <a:moveTo>
                        <a:pt x="110" y="174"/>
                      </a:move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74" y="174"/>
                        <a:pt x="44" y="145"/>
                        <a:pt x="44" y="108"/>
                      </a:cubicBezTo>
                      <a:cubicBezTo>
                        <a:pt x="44" y="72"/>
                        <a:pt x="74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47" y="42"/>
                        <a:pt x="176" y="72"/>
                        <a:pt x="176" y="108"/>
                      </a:cubicBezTo>
                      <a:cubicBezTo>
                        <a:pt x="176" y="145"/>
                        <a:pt x="147" y="174"/>
                        <a:pt x="110" y="174"/>
                      </a:cubicBezTo>
                      <a:close/>
                    </a:path>
                  </a:pathLst>
                </a:custGeom>
                <a:solidFill>
                  <a:srgbClr val="084D6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" name="Group 30">
                <a:extLst>
                  <a:ext uri="{FF2B5EF4-FFF2-40B4-BE49-F238E27FC236}">
                    <a16:creationId xmlns:a16="http://schemas.microsoft.com/office/drawing/2014/main" id="{C7A76883-1AFE-21B1-C9F6-B06B58C9B3E3}"/>
                  </a:ext>
                </a:extLst>
              </p:cNvPr>
              <p:cNvGrpSpPr/>
              <p:nvPr/>
            </p:nvGrpSpPr>
            <p:grpSpPr>
              <a:xfrm>
                <a:off x="10208915" y="3888259"/>
                <a:ext cx="1506087" cy="2351329"/>
                <a:chOff x="7478257" y="2193205"/>
                <a:chExt cx="452898" cy="700189"/>
              </a:xfrm>
            </p:grpSpPr>
            <p:sp>
              <p:nvSpPr>
                <p:cNvPr id="24" name="Oval 31">
                  <a:extLst>
                    <a:ext uri="{FF2B5EF4-FFF2-40B4-BE49-F238E27FC236}">
                      <a16:creationId xmlns:a16="http://schemas.microsoft.com/office/drawing/2014/main" id="{729BEDD6-4B0D-AC4C-2D60-D58FF4D4AEF2}"/>
                    </a:ext>
                  </a:extLst>
                </p:cNvPr>
                <p:cNvSpPr/>
                <p:nvPr/>
              </p:nvSpPr>
              <p:spPr>
                <a:xfrm>
                  <a:off x="7478257" y="2786413"/>
                  <a:ext cx="452893" cy="106981"/>
                </a:xfrm>
                <a:prstGeom prst="ellipse">
                  <a:avLst/>
                </a:prstGeom>
                <a:solidFill>
                  <a:schemeClr val="tx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 17">
                  <a:extLst>
                    <a:ext uri="{FF2B5EF4-FFF2-40B4-BE49-F238E27FC236}">
                      <a16:creationId xmlns:a16="http://schemas.microsoft.com/office/drawing/2014/main" id="{09F1B434-EF71-C705-A164-B604887BD9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78262" y="2193205"/>
                  <a:ext cx="452893" cy="646699"/>
                </a:xfrm>
                <a:custGeom>
                  <a:avLst/>
                  <a:gdLst>
                    <a:gd name="T0" fmla="*/ 214 w 221"/>
                    <a:gd name="T1" fmla="*/ 77 h 315"/>
                    <a:gd name="T2" fmla="*/ 164 w 221"/>
                    <a:gd name="T3" fmla="*/ 14 h 315"/>
                    <a:gd name="T4" fmla="*/ 110 w 221"/>
                    <a:gd name="T5" fmla="*/ 0 h 315"/>
                    <a:gd name="T6" fmla="*/ 110 w 221"/>
                    <a:gd name="T7" fmla="*/ 0 h 315"/>
                    <a:gd name="T8" fmla="*/ 56 w 221"/>
                    <a:gd name="T9" fmla="*/ 14 h 315"/>
                    <a:gd name="T10" fmla="*/ 6 w 221"/>
                    <a:gd name="T11" fmla="*/ 77 h 315"/>
                    <a:gd name="T12" fmla="*/ 5 w 221"/>
                    <a:gd name="T13" fmla="*/ 132 h 315"/>
                    <a:gd name="T14" fmla="*/ 40 w 221"/>
                    <a:gd name="T15" fmla="*/ 208 h 315"/>
                    <a:gd name="T16" fmla="*/ 94 w 221"/>
                    <a:gd name="T17" fmla="*/ 292 h 315"/>
                    <a:gd name="T18" fmla="*/ 110 w 221"/>
                    <a:gd name="T19" fmla="*/ 315 h 315"/>
                    <a:gd name="T20" fmla="*/ 110 w 221"/>
                    <a:gd name="T21" fmla="*/ 315 h 315"/>
                    <a:gd name="T22" fmla="*/ 126 w 221"/>
                    <a:gd name="T23" fmla="*/ 292 h 315"/>
                    <a:gd name="T24" fmla="*/ 180 w 221"/>
                    <a:gd name="T25" fmla="*/ 208 h 315"/>
                    <a:gd name="T26" fmla="*/ 215 w 221"/>
                    <a:gd name="T27" fmla="*/ 132 h 315"/>
                    <a:gd name="T28" fmla="*/ 214 w 221"/>
                    <a:gd name="T29" fmla="*/ 77 h 315"/>
                    <a:gd name="T30" fmla="*/ 110 w 221"/>
                    <a:gd name="T31" fmla="*/ 174 h 315"/>
                    <a:gd name="T32" fmla="*/ 110 w 221"/>
                    <a:gd name="T33" fmla="*/ 174 h 315"/>
                    <a:gd name="T34" fmla="*/ 110 w 221"/>
                    <a:gd name="T35" fmla="*/ 174 h 315"/>
                    <a:gd name="T36" fmla="*/ 44 w 221"/>
                    <a:gd name="T37" fmla="*/ 108 h 315"/>
                    <a:gd name="T38" fmla="*/ 110 w 221"/>
                    <a:gd name="T39" fmla="*/ 42 h 315"/>
                    <a:gd name="T40" fmla="*/ 110 w 221"/>
                    <a:gd name="T41" fmla="*/ 42 h 315"/>
                    <a:gd name="T42" fmla="*/ 110 w 221"/>
                    <a:gd name="T43" fmla="*/ 42 h 315"/>
                    <a:gd name="T44" fmla="*/ 176 w 221"/>
                    <a:gd name="T45" fmla="*/ 108 h 315"/>
                    <a:gd name="T46" fmla="*/ 110 w 221"/>
                    <a:gd name="T47" fmla="*/ 17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1" h="315">
                      <a:moveTo>
                        <a:pt x="214" y="77"/>
                      </a:moveTo>
                      <a:cubicBezTo>
                        <a:pt x="206" y="50"/>
                        <a:pt x="189" y="29"/>
                        <a:pt x="164" y="14"/>
                      </a:cubicBezTo>
                      <a:cubicBezTo>
                        <a:pt x="147" y="4"/>
                        <a:pt x="129" y="0"/>
                        <a:pt x="11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91" y="0"/>
                        <a:pt x="73" y="4"/>
                        <a:pt x="56" y="14"/>
                      </a:cubicBezTo>
                      <a:cubicBezTo>
                        <a:pt x="31" y="29"/>
                        <a:pt x="15" y="50"/>
                        <a:pt x="6" y="77"/>
                      </a:cubicBezTo>
                      <a:cubicBezTo>
                        <a:pt x="1" y="95"/>
                        <a:pt x="0" y="114"/>
                        <a:pt x="5" y="132"/>
                      </a:cubicBezTo>
                      <a:cubicBezTo>
                        <a:pt x="13" y="159"/>
                        <a:pt x="26" y="184"/>
                        <a:pt x="40" y="208"/>
                      </a:cubicBezTo>
                      <a:cubicBezTo>
                        <a:pt x="58" y="237"/>
                        <a:pt x="76" y="264"/>
                        <a:pt x="94" y="292"/>
                      </a:cubicBezTo>
                      <a:cubicBezTo>
                        <a:pt x="99" y="300"/>
                        <a:pt x="104" y="307"/>
                        <a:pt x="110" y="315"/>
                      </a:cubicBezTo>
                      <a:cubicBezTo>
                        <a:pt x="110" y="315"/>
                        <a:pt x="110" y="315"/>
                        <a:pt x="110" y="315"/>
                      </a:cubicBezTo>
                      <a:cubicBezTo>
                        <a:pt x="116" y="307"/>
                        <a:pt x="121" y="300"/>
                        <a:pt x="126" y="292"/>
                      </a:cubicBezTo>
                      <a:cubicBezTo>
                        <a:pt x="144" y="264"/>
                        <a:pt x="163" y="237"/>
                        <a:pt x="180" y="208"/>
                      </a:cubicBezTo>
                      <a:cubicBezTo>
                        <a:pt x="194" y="184"/>
                        <a:pt x="207" y="159"/>
                        <a:pt x="215" y="132"/>
                      </a:cubicBezTo>
                      <a:cubicBezTo>
                        <a:pt x="221" y="114"/>
                        <a:pt x="220" y="95"/>
                        <a:pt x="214" y="77"/>
                      </a:cubicBezTo>
                      <a:close/>
                      <a:moveTo>
                        <a:pt x="110" y="174"/>
                      </a:move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110" y="174"/>
                        <a:pt x="110" y="174"/>
                        <a:pt x="110" y="174"/>
                      </a:cubicBezTo>
                      <a:cubicBezTo>
                        <a:pt x="74" y="174"/>
                        <a:pt x="44" y="145"/>
                        <a:pt x="44" y="108"/>
                      </a:cubicBezTo>
                      <a:cubicBezTo>
                        <a:pt x="44" y="72"/>
                        <a:pt x="74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47" y="42"/>
                        <a:pt x="176" y="72"/>
                        <a:pt x="176" y="108"/>
                      </a:cubicBezTo>
                      <a:cubicBezTo>
                        <a:pt x="176" y="145"/>
                        <a:pt x="147" y="174"/>
                        <a:pt x="110" y="174"/>
                      </a:cubicBezTo>
                      <a:close/>
                    </a:path>
                  </a:pathLst>
                </a:custGeom>
                <a:solidFill>
                  <a:srgbClr val="282F3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4A2B3FE7-1E1F-6D0E-3591-53DC37134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1371601" y="4240072"/>
                <a:ext cx="702945" cy="702945"/>
              </a:xfrm>
              <a:prstGeom prst="rect">
                <a:avLst/>
              </a:prstGeom>
            </p:spPr>
          </p:pic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EEB908BA-02B5-0314-5F67-D4D5660F9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3695110" y="4287238"/>
                <a:ext cx="614016" cy="614016"/>
              </a:xfrm>
              <a:prstGeom prst="rect">
                <a:avLst/>
              </a:prstGeom>
            </p:spPr>
          </p:pic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6A66C7EB-5790-0764-AECA-3E670B7E6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00505" y="4306234"/>
                <a:ext cx="636783" cy="63678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BD8F41F2-F7D0-03C4-95D5-F822CF182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8281500" y="4265950"/>
                <a:ext cx="726331" cy="726331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F1F4226F-43CD-C4E1-1267-83D21E7D6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</a:blip>
              <a:stretch>
                <a:fillRect/>
              </a:stretch>
            </p:blipFill>
            <p:spPr>
              <a:xfrm>
                <a:off x="10631359" y="4294034"/>
                <a:ext cx="661182" cy="661182"/>
              </a:xfrm>
              <a:prstGeom prst="rect">
                <a:avLst/>
              </a:prstGeom>
            </p:spPr>
          </p:pic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77CDCD80-3B0D-EAB3-FB05-3D3D01598FD3}"/>
                </a:ext>
              </a:extLst>
            </p:cNvPr>
            <p:cNvSpPr txBox="1"/>
            <p:nvPr/>
          </p:nvSpPr>
          <p:spPr>
            <a:xfrm>
              <a:off x="227763" y="1982923"/>
              <a:ext cx="2458307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1" dirty="0">
                  <a:solidFill>
                    <a:schemeClr val="bg1"/>
                  </a:solidFill>
                  <a:latin typeface="Marianne" panose="02000000000000000000" pitchFamily="50" charset="0"/>
                </a:rPr>
                <a:t>Finalité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Les données collectées servent uniquement à l’analyse nutritionnelle des produits alimentaires.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Aucune utilisation détournée des données n’est autorisée.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9D86F1E9-3C95-7E14-8DA6-AF86796ACB3E}"/>
                </a:ext>
              </a:extLst>
            </p:cNvPr>
            <p:cNvSpPr txBox="1"/>
            <p:nvPr/>
          </p:nvSpPr>
          <p:spPr>
            <a:xfrm>
              <a:off x="2555880" y="1979140"/>
              <a:ext cx="2458307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1" dirty="0">
                  <a:solidFill>
                    <a:schemeClr val="bg1"/>
                  </a:solidFill>
                  <a:latin typeface="Marianne" panose="02000000000000000000" pitchFamily="50" charset="0"/>
                </a:rPr>
                <a:t>Proportionnalité et Pertinence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Les données collectées sont proportionnelles et pertinentes au vu de l’objectif.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Aucune collecte excessive de données n’a lieu.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C421E896-FB8C-01F3-4913-F3A9E77ACDA2}"/>
                </a:ext>
              </a:extLst>
            </p:cNvPr>
            <p:cNvSpPr txBox="1"/>
            <p:nvPr/>
          </p:nvSpPr>
          <p:spPr>
            <a:xfrm>
              <a:off x="4872258" y="1979138"/>
              <a:ext cx="2458307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1" dirty="0">
                  <a:solidFill>
                    <a:schemeClr val="bg1"/>
                  </a:solidFill>
                  <a:latin typeface="Marianne" panose="02000000000000000000" pitchFamily="50" charset="0"/>
                </a:rPr>
                <a:t>Durée de Conservation Limitée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Les données nutritionnelles ne sont conservées que pour la durée de l’analyse.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Aucune conservation à long terme n’est prévue.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727004A-0DDB-1EB5-ABF3-86160DCF001C}"/>
                </a:ext>
              </a:extLst>
            </p:cNvPr>
            <p:cNvSpPr txBox="1"/>
            <p:nvPr/>
          </p:nvSpPr>
          <p:spPr>
            <a:xfrm>
              <a:off x="7186373" y="1979138"/>
              <a:ext cx="245830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1" dirty="0">
                  <a:solidFill>
                    <a:schemeClr val="bg1"/>
                  </a:solidFill>
                  <a:latin typeface="Marianne" panose="02000000000000000000" pitchFamily="50" charset="0"/>
                </a:rPr>
                <a:t>Informations des Utilisateurs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Les utilisateurs sont informés de la collecte et de l’utilisation de leurs données à des fins d’analyse nutritionnelle.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Ils ont le droit de donner ou de refuser leur consentement.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B72CF79F-16B7-399C-58A1-B1F912183366}"/>
                </a:ext>
              </a:extLst>
            </p:cNvPr>
            <p:cNvSpPr txBox="1"/>
            <p:nvPr/>
          </p:nvSpPr>
          <p:spPr>
            <a:xfrm>
              <a:off x="9505909" y="1974197"/>
              <a:ext cx="245830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1" dirty="0">
                  <a:solidFill>
                    <a:schemeClr val="bg1"/>
                  </a:solidFill>
                  <a:latin typeface="Marianne" panose="02000000000000000000" pitchFamily="50" charset="0"/>
                </a:rPr>
                <a:t>Sécurité et Confidentialité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Les données sont stockées de manière sécurisée pour empêcher tout accès non autorisé.</a:t>
              </a:r>
            </a:p>
            <a:p>
              <a:pPr algn="ctr"/>
              <a:r>
                <a:rPr lang="fr-FR" sz="1100" dirty="0">
                  <a:solidFill>
                    <a:schemeClr val="bg1"/>
                  </a:solidFill>
                  <a:latin typeface="Marianne Thin" panose="02000000000000000000" pitchFamily="50" charset="0"/>
                </a:rPr>
                <a:t>La confidentialité des données est garantie.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22414191-F3D4-43D1-31A2-D25E21E1FEF7}"/>
              </a:ext>
            </a:extLst>
          </p:cNvPr>
          <p:cNvSpPr txBox="1"/>
          <p:nvPr/>
        </p:nvSpPr>
        <p:spPr>
          <a:xfrm>
            <a:off x="380837" y="1492042"/>
            <a:ext cx="1116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Les données présentent dans le jeu de données d’</a:t>
            </a:r>
            <a:r>
              <a:rPr lang="fr-FR" sz="1400" b="1" i="1" dirty="0" err="1">
                <a:solidFill>
                  <a:schemeClr val="bg1"/>
                </a:solidFill>
                <a:latin typeface="Marianne Light" panose="02000000000000000000" pitchFamily="50" charset="0"/>
              </a:rPr>
              <a:t>OpenFoodFacts</a:t>
            </a:r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 ne présentent pas de risquent pour le respect de la RGPD.</a:t>
            </a: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Mais dans le cas d’une conception d’application, il est important de rappeler ces principes :</a:t>
            </a:r>
          </a:p>
        </p:txBody>
      </p:sp>
    </p:spTree>
    <p:extLst>
      <p:ext uri="{BB962C8B-B14F-4D97-AF65-F5344CB8AC3E}">
        <p14:creationId xmlns:p14="http://schemas.microsoft.com/office/powerpoint/2010/main" val="402545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Sommaire</a:t>
            </a:r>
          </a:p>
        </p:txBody>
      </p:sp>
      <p:sp>
        <p:nvSpPr>
          <p:cNvPr id="1051" name="Freeform 5">
            <a:extLst>
              <a:ext uri="{FF2B5EF4-FFF2-40B4-BE49-F238E27FC236}">
                <a16:creationId xmlns:a16="http://schemas.microsoft.com/office/drawing/2014/main" id="{768FB9FD-508C-45FB-B9A4-5A199142D858}"/>
              </a:ext>
            </a:extLst>
          </p:cNvPr>
          <p:cNvSpPr>
            <a:spLocks/>
          </p:cNvSpPr>
          <p:nvPr/>
        </p:nvSpPr>
        <p:spPr bwMode="auto">
          <a:xfrm rot="16200000">
            <a:off x="1477595" y="3589090"/>
            <a:ext cx="420796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rgbClr val="42AFB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2" name="Freeform 9">
            <a:extLst>
              <a:ext uri="{FF2B5EF4-FFF2-40B4-BE49-F238E27FC236}">
                <a16:creationId xmlns:a16="http://schemas.microsoft.com/office/drawing/2014/main" id="{AD7D17C0-A22A-4CE5-84C6-BED275614EBE}"/>
              </a:ext>
            </a:extLst>
          </p:cNvPr>
          <p:cNvSpPr>
            <a:spLocks/>
          </p:cNvSpPr>
          <p:nvPr/>
        </p:nvSpPr>
        <p:spPr bwMode="auto">
          <a:xfrm rot="16200000">
            <a:off x="3827244" y="3372877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rgbClr val="FCB4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Freeform 9">
            <a:extLst>
              <a:ext uri="{FF2B5EF4-FFF2-40B4-BE49-F238E27FC236}">
                <a16:creationId xmlns:a16="http://schemas.microsoft.com/office/drawing/2014/main" id="{3B8477D8-C61C-4124-90F8-8E57DF85ABA7}"/>
              </a:ext>
            </a:extLst>
          </p:cNvPr>
          <p:cNvSpPr>
            <a:spLocks/>
          </p:cNvSpPr>
          <p:nvPr/>
        </p:nvSpPr>
        <p:spPr bwMode="auto">
          <a:xfrm rot="5400000">
            <a:off x="4782579" y="2118049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rgbClr val="CB1B4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4" name="Freeform 5">
            <a:extLst>
              <a:ext uri="{FF2B5EF4-FFF2-40B4-BE49-F238E27FC236}">
                <a16:creationId xmlns:a16="http://schemas.microsoft.com/office/drawing/2014/main" id="{67F0108F-9039-4399-9773-91DE2C3041A0}"/>
              </a:ext>
            </a:extLst>
          </p:cNvPr>
          <p:cNvSpPr>
            <a:spLocks/>
          </p:cNvSpPr>
          <p:nvPr/>
        </p:nvSpPr>
        <p:spPr bwMode="auto">
          <a:xfrm rot="5400000">
            <a:off x="6258413" y="2051955"/>
            <a:ext cx="420796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rgbClr val="084D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Freeform 9">
            <a:extLst>
              <a:ext uri="{FF2B5EF4-FFF2-40B4-BE49-F238E27FC236}">
                <a16:creationId xmlns:a16="http://schemas.microsoft.com/office/drawing/2014/main" id="{320A28BC-AE81-4C0B-AB73-E7F89498D279}"/>
              </a:ext>
            </a:extLst>
          </p:cNvPr>
          <p:cNvSpPr>
            <a:spLocks/>
          </p:cNvSpPr>
          <p:nvPr/>
        </p:nvSpPr>
        <p:spPr bwMode="auto">
          <a:xfrm rot="16200000">
            <a:off x="5739291" y="3372877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6" name="Freeform 9">
            <a:extLst>
              <a:ext uri="{FF2B5EF4-FFF2-40B4-BE49-F238E27FC236}">
                <a16:creationId xmlns:a16="http://schemas.microsoft.com/office/drawing/2014/main" id="{C3A22756-C715-4C00-916F-5C1529273802}"/>
              </a:ext>
            </a:extLst>
          </p:cNvPr>
          <p:cNvSpPr>
            <a:spLocks/>
          </p:cNvSpPr>
          <p:nvPr/>
        </p:nvSpPr>
        <p:spPr bwMode="auto">
          <a:xfrm rot="5400000">
            <a:off x="6696003" y="2118049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rgbClr val="C2C92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Oval 68">
            <a:extLst>
              <a:ext uri="{FF2B5EF4-FFF2-40B4-BE49-F238E27FC236}">
                <a16:creationId xmlns:a16="http://schemas.microsoft.com/office/drawing/2014/main" id="{B234739F-137F-4F62-9B52-DCFB13D83C1C}"/>
              </a:ext>
            </a:extLst>
          </p:cNvPr>
          <p:cNvSpPr/>
          <p:nvPr/>
        </p:nvSpPr>
        <p:spPr>
          <a:xfrm>
            <a:off x="5100579" y="2755934"/>
            <a:ext cx="782452" cy="782452"/>
          </a:xfrm>
          <a:prstGeom prst="ellipse">
            <a:avLst/>
          </a:prstGeom>
          <a:solidFill>
            <a:srgbClr val="CB1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1060" name="Oval 69">
            <a:extLst>
              <a:ext uri="{FF2B5EF4-FFF2-40B4-BE49-F238E27FC236}">
                <a16:creationId xmlns:a16="http://schemas.microsoft.com/office/drawing/2014/main" id="{5636EE2E-9B2C-48F7-83F4-AB4F1F6244B3}"/>
              </a:ext>
            </a:extLst>
          </p:cNvPr>
          <p:cNvSpPr/>
          <p:nvPr/>
        </p:nvSpPr>
        <p:spPr>
          <a:xfrm>
            <a:off x="3195579" y="2755934"/>
            <a:ext cx="782452" cy="782452"/>
          </a:xfrm>
          <a:prstGeom prst="ellipse">
            <a:avLst/>
          </a:prstGeom>
          <a:solidFill>
            <a:srgbClr val="42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  <p:sp>
        <p:nvSpPr>
          <p:cNvPr id="1062" name="Oval 71">
            <a:extLst>
              <a:ext uri="{FF2B5EF4-FFF2-40B4-BE49-F238E27FC236}">
                <a16:creationId xmlns:a16="http://schemas.microsoft.com/office/drawing/2014/main" id="{A9A48D46-CBA8-4B56-91FF-07438AF0E3FF}"/>
              </a:ext>
            </a:extLst>
          </p:cNvPr>
          <p:cNvSpPr/>
          <p:nvPr/>
        </p:nvSpPr>
        <p:spPr>
          <a:xfrm>
            <a:off x="7005579" y="2755934"/>
            <a:ext cx="782452" cy="782452"/>
          </a:xfrm>
          <a:prstGeom prst="ellipse">
            <a:avLst/>
          </a:prstGeom>
          <a:solidFill>
            <a:srgbClr val="C2C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  <p:sp>
        <p:nvSpPr>
          <p:cNvPr id="1063" name="Oval 72">
            <a:extLst>
              <a:ext uri="{FF2B5EF4-FFF2-40B4-BE49-F238E27FC236}">
                <a16:creationId xmlns:a16="http://schemas.microsoft.com/office/drawing/2014/main" id="{811A07DF-A3C0-42E0-90E8-C6F5026DD306}"/>
              </a:ext>
            </a:extLst>
          </p:cNvPr>
          <p:cNvSpPr/>
          <p:nvPr/>
        </p:nvSpPr>
        <p:spPr>
          <a:xfrm>
            <a:off x="4148079" y="3708434"/>
            <a:ext cx="782452" cy="782452"/>
          </a:xfrm>
          <a:prstGeom prst="ellipse">
            <a:avLst/>
          </a:prstGeom>
          <a:solidFill>
            <a:srgbClr val="FC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1064" name="Oval 73">
            <a:extLst>
              <a:ext uri="{FF2B5EF4-FFF2-40B4-BE49-F238E27FC236}">
                <a16:creationId xmlns:a16="http://schemas.microsoft.com/office/drawing/2014/main" id="{0B0341B7-8D48-478C-B9E3-628E56FFD7F9}"/>
              </a:ext>
            </a:extLst>
          </p:cNvPr>
          <p:cNvSpPr/>
          <p:nvPr/>
        </p:nvSpPr>
        <p:spPr>
          <a:xfrm>
            <a:off x="6078479" y="3708434"/>
            <a:ext cx="782452" cy="78245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</a:p>
        </p:txBody>
      </p:sp>
      <p:sp>
        <p:nvSpPr>
          <p:cNvPr id="1066" name="Oval 75">
            <a:extLst>
              <a:ext uri="{FF2B5EF4-FFF2-40B4-BE49-F238E27FC236}">
                <a16:creationId xmlns:a16="http://schemas.microsoft.com/office/drawing/2014/main" id="{00A0E844-2ADE-4280-A67B-DEFE37A04949}"/>
              </a:ext>
            </a:extLst>
          </p:cNvPr>
          <p:cNvSpPr/>
          <p:nvPr/>
        </p:nvSpPr>
        <p:spPr>
          <a:xfrm>
            <a:off x="7966155" y="3706698"/>
            <a:ext cx="782452" cy="782452"/>
          </a:xfrm>
          <a:prstGeom prst="ellipse">
            <a:avLst/>
          </a:prstGeom>
          <a:solidFill>
            <a:srgbClr val="08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  <a:endParaRPr kumimoji="0" lang="en-GB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69" name="TextBox 79">
            <a:extLst>
              <a:ext uri="{FF2B5EF4-FFF2-40B4-BE49-F238E27FC236}">
                <a16:creationId xmlns:a16="http://schemas.microsoft.com/office/drawing/2014/main" id="{D15115CF-F0E3-449F-88AB-FE290723C434}"/>
              </a:ext>
            </a:extLst>
          </p:cNvPr>
          <p:cNvSpPr txBox="1"/>
          <p:nvPr/>
        </p:nvSpPr>
        <p:spPr>
          <a:xfrm>
            <a:off x="2955266" y="1983739"/>
            <a:ext cx="1197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i="0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Contexte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70" name="TextBox 84">
            <a:extLst>
              <a:ext uri="{FF2B5EF4-FFF2-40B4-BE49-F238E27FC236}">
                <a16:creationId xmlns:a16="http://schemas.microsoft.com/office/drawing/2014/main" id="{E5E54607-3BEC-458E-B4FE-7DB065A67E2C}"/>
              </a:ext>
            </a:extLst>
          </p:cNvPr>
          <p:cNvSpPr txBox="1"/>
          <p:nvPr/>
        </p:nvSpPr>
        <p:spPr>
          <a:xfrm>
            <a:off x="4672434" y="1528794"/>
            <a:ext cx="1638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i="0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Nettoyage de la base de données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71" name="TextBox 85">
            <a:extLst>
              <a:ext uri="{FF2B5EF4-FFF2-40B4-BE49-F238E27FC236}">
                <a16:creationId xmlns:a16="http://schemas.microsoft.com/office/drawing/2014/main" id="{BCA5FBD4-D95A-432E-AEEB-614C3B9DA45B}"/>
              </a:ext>
            </a:extLst>
          </p:cNvPr>
          <p:cNvSpPr txBox="1"/>
          <p:nvPr/>
        </p:nvSpPr>
        <p:spPr>
          <a:xfrm>
            <a:off x="6806777" y="1796340"/>
            <a:ext cx="11977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Analyse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500" dirty="0" err="1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multivariée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73" name="TextBox 87">
            <a:extLst>
              <a:ext uri="{FF2B5EF4-FFF2-40B4-BE49-F238E27FC236}">
                <a16:creationId xmlns:a16="http://schemas.microsoft.com/office/drawing/2014/main" id="{BF88C297-16B0-4D4B-8967-03E94E623EA4}"/>
              </a:ext>
            </a:extLst>
          </p:cNvPr>
          <p:cNvSpPr txBox="1"/>
          <p:nvPr/>
        </p:nvSpPr>
        <p:spPr>
          <a:xfrm>
            <a:off x="3799235" y="4831829"/>
            <a:ext cx="1522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solidFill>
                  <a:schemeClr val="bg1"/>
                </a:solidFill>
                <a:latin typeface="Marianne Thin" panose="02000000000000000000" pitchFamily="50" charset="0"/>
              </a:rPr>
              <a:t>Présentation du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 jeu de données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74" name="TextBox 88">
            <a:extLst>
              <a:ext uri="{FF2B5EF4-FFF2-40B4-BE49-F238E27FC236}">
                <a16:creationId xmlns:a16="http://schemas.microsoft.com/office/drawing/2014/main" id="{103E2CD6-3F36-4312-8299-A62A8CECD383}"/>
              </a:ext>
            </a:extLst>
          </p:cNvPr>
          <p:cNvSpPr txBox="1"/>
          <p:nvPr/>
        </p:nvSpPr>
        <p:spPr>
          <a:xfrm>
            <a:off x="5908046" y="4903613"/>
            <a:ext cx="11977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Analyse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500" dirty="0" err="1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univariée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75" name="TextBox 89">
            <a:extLst>
              <a:ext uri="{FF2B5EF4-FFF2-40B4-BE49-F238E27FC236}">
                <a16:creationId xmlns:a16="http://schemas.microsoft.com/office/drawing/2014/main" id="{57B49B69-B9A3-40BA-8CA5-3E250C770847}"/>
              </a:ext>
            </a:extLst>
          </p:cNvPr>
          <p:cNvSpPr txBox="1"/>
          <p:nvPr/>
        </p:nvSpPr>
        <p:spPr>
          <a:xfrm>
            <a:off x="7753587" y="4900628"/>
            <a:ext cx="11977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178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-1"/>
            <a:chExt cx="12192000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0" y="-1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4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1. 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EA468-7ED7-5C5E-04D8-A4CC56575BE0}"/>
              </a:ext>
            </a:extLst>
          </p:cNvPr>
          <p:cNvSpPr txBox="1"/>
          <p:nvPr/>
        </p:nvSpPr>
        <p:spPr>
          <a:xfrm>
            <a:off x="5768970" y="1898158"/>
            <a:ext cx="6290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Marianne Light" panose="02000000000000000000" pitchFamily="50" charset="0"/>
              </a:rPr>
              <a:t>Objectif</a:t>
            </a:r>
            <a:r>
              <a:rPr lang="fr-FR" sz="1600" dirty="0">
                <a:solidFill>
                  <a:schemeClr val="bg1"/>
                </a:solidFill>
                <a:latin typeface="Marianne Light" panose="02000000000000000000" pitchFamily="50" charset="0"/>
              </a:rPr>
              <a:t> : Améliorer la base de données Open Food </a:t>
            </a:r>
            <a:r>
              <a:rPr lang="fr-FR" sz="16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Facts</a:t>
            </a:r>
            <a:r>
              <a:rPr lang="fr-FR" sz="1600" dirty="0">
                <a:solidFill>
                  <a:schemeClr val="bg1"/>
                </a:solidFill>
                <a:latin typeface="Marianne Light" panose="02000000000000000000" pitchFamily="50" charset="0"/>
              </a:rPr>
              <a:t> pour faciliter l'ajout de nouveaux produits.</a:t>
            </a:r>
          </a:p>
          <a:p>
            <a:endParaRPr lang="fr-FR" sz="16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Marianne Light" panose="02000000000000000000" pitchFamily="50" charset="0"/>
              </a:rPr>
              <a:t>Défis actuels</a:t>
            </a:r>
            <a:r>
              <a:rPr lang="fr-FR" sz="1600" dirty="0">
                <a:solidFill>
                  <a:schemeClr val="bg1"/>
                </a:solidFill>
                <a:latin typeface="Marianne Light" panose="02000000000000000000" pitchFamily="50" charset="0"/>
              </a:rPr>
              <a:t> : Nombre élevé de champs à remplir entraînant des oublis et des erreurs.</a:t>
            </a:r>
          </a:p>
          <a:p>
            <a:endParaRPr lang="fr-FR" sz="16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Marianne Light" panose="02000000000000000000" pitchFamily="50" charset="0"/>
              </a:rPr>
              <a:t>Mission</a:t>
            </a:r>
            <a:r>
              <a:rPr lang="fr-FR" sz="1600" dirty="0">
                <a:solidFill>
                  <a:schemeClr val="bg1"/>
                </a:solidFill>
                <a:latin typeface="Marianne Light" panose="02000000000000000000" pitchFamily="50" charset="0"/>
              </a:rPr>
              <a:t> : Explorer des solutions pour fournir des suggestions ou une fonction d'</a:t>
            </a:r>
            <a:r>
              <a:rPr lang="fr-FR" sz="16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auto-complétion</a:t>
            </a:r>
            <a:r>
              <a:rPr lang="fr-FR" sz="1600" dirty="0">
                <a:solidFill>
                  <a:schemeClr val="bg1"/>
                </a:solidFill>
                <a:latin typeface="Marianne Light" panose="02000000000000000000" pitchFamily="50" charset="0"/>
              </a:rPr>
              <a:t> lors de la saisie des données.</a:t>
            </a:r>
          </a:p>
          <a:p>
            <a:endParaRPr lang="fr-FR" sz="16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Marianne Light" panose="02000000000000000000" pitchFamily="50" charset="0"/>
              </a:rPr>
              <a:t>Bénéficiaires</a:t>
            </a:r>
            <a:r>
              <a:rPr lang="fr-FR" sz="1600" dirty="0">
                <a:solidFill>
                  <a:schemeClr val="bg1"/>
                </a:solidFill>
                <a:latin typeface="Marianne Light" panose="02000000000000000000" pitchFamily="50" charset="0"/>
              </a:rPr>
              <a:t> : Particuliers et organisations souhaitant contribuer à la base de données Open Food </a:t>
            </a:r>
            <a:r>
              <a:rPr lang="fr-FR" sz="16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Facts</a:t>
            </a:r>
            <a:r>
              <a:rPr lang="fr-FR" sz="1600" dirty="0">
                <a:solidFill>
                  <a:schemeClr val="bg1"/>
                </a:solidFill>
                <a:latin typeface="Marianne Light" panose="02000000000000000000" pitchFamily="50" charset="0"/>
              </a:rPr>
              <a:t>.</a:t>
            </a:r>
          </a:p>
          <a:p>
            <a:endParaRPr lang="fr-FR" sz="16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Marianne Light" panose="02000000000000000000" pitchFamily="50" charset="0"/>
              </a:rPr>
              <a:t>But</a:t>
            </a:r>
            <a:r>
              <a:rPr lang="fr-FR" sz="1600" dirty="0">
                <a:solidFill>
                  <a:schemeClr val="bg1"/>
                </a:solidFill>
                <a:latin typeface="Marianne Light" panose="02000000000000000000" pitchFamily="50" charset="0"/>
              </a:rPr>
              <a:t> : Simplifier et améliorer le processus de collecte d'informations.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F7274-CF8F-79F4-118A-84BD7D665E9E}"/>
              </a:ext>
            </a:extLst>
          </p:cNvPr>
          <p:cNvSpPr txBox="1"/>
          <p:nvPr/>
        </p:nvSpPr>
        <p:spPr>
          <a:xfrm>
            <a:off x="5727670" y="1116268"/>
            <a:ext cx="579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Notre mission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479994F-ADDE-F2EA-6818-C1049BA192B2}"/>
              </a:ext>
            </a:extLst>
          </p:cNvPr>
          <p:cNvCxnSpPr>
            <a:cxnSpLocks/>
          </p:cNvCxnSpPr>
          <p:nvPr/>
        </p:nvCxnSpPr>
        <p:spPr>
          <a:xfrm>
            <a:off x="5802195" y="1717478"/>
            <a:ext cx="159303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FD8F8BD-0818-7A4A-7A33-13B70A1ECF8B}"/>
              </a:ext>
            </a:extLst>
          </p:cNvPr>
          <p:cNvGrpSpPr/>
          <p:nvPr/>
        </p:nvGrpSpPr>
        <p:grpSpPr>
          <a:xfrm>
            <a:off x="495378" y="1268592"/>
            <a:ext cx="4160118" cy="4055364"/>
            <a:chOff x="624320" y="1261903"/>
            <a:chExt cx="4160118" cy="4055364"/>
          </a:xfrm>
        </p:grpSpPr>
        <p:sp>
          <p:nvSpPr>
            <p:cNvPr id="37" name="Oval 10">
              <a:extLst>
                <a:ext uri="{FF2B5EF4-FFF2-40B4-BE49-F238E27FC236}">
                  <a16:creationId xmlns:a16="http://schemas.microsoft.com/office/drawing/2014/main" id="{AEB7FD8D-AC69-4E90-A073-33A590B88A4A}"/>
                </a:ext>
              </a:extLst>
            </p:cNvPr>
            <p:cNvSpPr/>
            <p:nvPr/>
          </p:nvSpPr>
          <p:spPr>
            <a:xfrm>
              <a:off x="781174" y="4937217"/>
              <a:ext cx="4003264" cy="380050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Group 11">
              <a:extLst>
                <a:ext uri="{FF2B5EF4-FFF2-40B4-BE49-F238E27FC236}">
                  <a16:creationId xmlns:a16="http://schemas.microsoft.com/office/drawing/2014/main" id="{71B860E8-B6A2-3634-FA7D-DF1664B7F451}"/>
                </a:ext>
              </a:extLst>
            </p:cNvPr>
            <p:cNvGrpSpPr/>
            <p:nvPr/>
          </p:nvGrpSpPr>
          <p:grpSpPr>
            <a:xfrm>
              <a:off x="624320" y="1261903"/>
              <a:ext cx="4160118" cy="3613151"/>
              <a:chOff x="1111250" y="2736547"/>
              <a:chExt cx="3473207" cy="3016554"/>
            </a:xfrm>
          </p:grpSpPr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AD26AD-D031-0D40-9028-C853A6980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068" y="3392988"/>
                <a:ext cx="3385389" cy="2360113"/>
              </a:xfrm>
              <a:custGeom>
                <a:avLst/>
                <a:gdLst>
                  <a:gd name="T0" fmla="*/ 642 w 768"/>
                  <a:gd name="T1" fmla="*/ 101 h 535"/>
                  <a:gd name="T2" fmla="*/ 603 w 768"/>
                  <a:gd name="T3" fmla="*/ 72 h 535"/>
                  <a:gd name="T4" fmla="*/ 768 w 768"/>
                  <a:gd name="T5" fmla="*/ 0 h 535"/>
                  <a:gd name="T6" fmla="*/ 748 w 768"/>
                  <a:gd name="T7" fmla="*/ 179 h 535"/>
                  <a:gd name="T8" fmla="*/ 728 w 768"/>
                  <a:gd name="T9" fmla="*/ 165 h 535"/>
                  <a:gd name="T10" fmla="*/ 711 w 768"/>
                  <a:gd name="T11" fmla="*/ 152 h 535"/>
                  <a:gd name="T12" fmla="*/ 706 w 768"/>
                  <a:gd name="T13" fmla="*/ 153 h 535"/>
                  <a:gd name="T14" fmla="*/ 634 w 768"/>
                  <a:gd name="T15" fmla="*/ 247 h 535"/>
                  <a:gd name="T16" fmla="*/ 560 w 768"/>
                  <a:gd name="T17" fmla="*/ 343 h 535"/>
                  <a:gd name="T18" fmla="*/ 548 w 768"/>
                  <a:gd name="T19" fmla="*/ 359 h 535"/>
                  <a:gd name="T20" fmla="*/ 540 w 768"/>
                  <a:gd name="T21" fmla="*/ 364 h 535"/>
                  <a:gd name="T22" fmla="*/ 480 w 768"/>
                  <a:gd name="T23" fmla="*/ 372 h 535"/>
                  <a:gd name="T24" fmla="*/ 430 w 768"/>
                  <a:gd name="T25" fmla="*/ 380 h 535"/>
                  <a:gd name="T26" fmla="*/ 365 w 768"/>
                  <a:gd name="T27" fmla="*/ 389 h 535"/>
                  <a:gd name="T28" fmla="*/ 318 w 768"/>
                  <a:gd name="T29" fmla="*/ 406 h 535"/>
                  <a:gd name="T30" fmla="*/ 257 w 768"/>
                  <a:gd name="T31" fmla="*/ 433 h 535"/>
                  <a:gd name="T32" fmla="*/ 190 w 768"/>
                  <a:gd name="T33" fmla="*/ 464 h 535"/>
                  <a:gd name="T34" fmla="*/ 131 w 768"/>
                  <a:gd name="T35" fmla="*/ 491 h 535"/>
                  <a:gd name="T36" fmla="*/ 78 w 768"/>
                  <a:gd name="T37" fmla="*/ 515 h 535"/>
                  <a:gd name="T38" fmla="*/ 37 w 768"/>
                  <a:gd name="T39" fmla="*/ 534 h 535"/>
                  <a:gd name="T40" fmla="*/ 32 w 768"/>
                  <a:gd name="T41" fmla="*/ 532 h 535"/>
                  <a:gd name="T42" fmla="*/ 1 w 768"/>
                  <a:gd name="T43" fmla="*/ 465 h 535"/>
                  <a:gd name="T44" fmla="*/ 3 w 768"/>
                  <a:gd name="T45" fmla="*/ 459 h 535"/>
                  <a:gd name="T46" fmla="*/ 70 w 768"/>
                  <a:gd name="T47" fmla="*/ 428 h 535"/>
                  <a:gd name="T48" fmla="*/ 121 w 768"/>
                  <a:gd name="T49" fmla="*/ 405 h 535"/>
                  <a:gd name="T50" fmla="*/ 203 w 768"/>
                  <a:gd name="T51" fmla="*/ 368 h 535"/>
                  <a:gd name="T52" fmla="*/ 294 w 768"/>
                  <a:gd name="T53" fmla="*/ 326 h 535"/>
                  <a:gd name="T54" fmla="*/ 319 w 768"/>
                  <a:gd name="T55" fmla="*/ 315 h 535"/>
                  <a:gd name="T56" fmla="*/ 341 w 768"/>
                  <a:gd name="T57" fmla="*/ 310 h 535"/>
                  <a:gd name="T58" fmla="*/ 397 w 768"/>
                  <a:gd name="T59" fmla="*/ 301 h 535"/>
                  <a:gd name="T60" fmla="*/ 447 w 768"/>
                  <a:gd name="T61" fmla="*/ 294 h 535"/>
                  <a:gd name="T62" fmla="*/ 498 w 768"/>
                  <a:gd name="T63" fmla="*/ 286 h 535"/>
                  <a:gd name="T64" fmla="*/ 502 w 768"/>
                  <a:gd name="T65" fmla="*/ 283 h 535"/>
                  <a:gd name="T66" fmla="*/ 556 w 768"/>
                  <a:gd name="T67" fmla="*/ 214 h 535"/>
                  <a:gd name="T68" fmla="*/ 626 w 768"/>
                  <a:gd name="T69" fmla="*/ 122 h 535"/>
                  <a:gd name="T70" fmla="*/ 642 w 768"/>
                  <a:gd name="T71" fmla="*/ 10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8" h="535">
                    <a:moveTo>
                      <a:pt x="642" y="101"/>
                    </a:moveTo>
                    <a:cubicBezTo>
                      <a:pt x="629" y="91"/>
                      <a:pt x="616" y="82"/>
                      <a:pt x="603" y="72"/>
                    </a:cubicBezTo>
                    <a:cubicBezTo>
                      <a:pt x="658" y="48"/>
                      <a:pt x="713" y="24"/>
                      <a:pt x="768" y="0"/>
                    </a:cubicBezTo>
                    <a:cubicBezTo>
                      <a:pt x="761" y="60"/>
                      <a:pt x="755" y="119"/>
                      <a:pt x="748" y="179"/>
                    </a:cubicBezTo>
                    <a:cubicBezTo>
                      <a:pt x="741" y="174"/>
                      <a:pt x="734" y="169"/>
                      <a:pt x="728" y="165"/>
                    </a:cubicBezTo>
                    <a:cubicBezTo>
                      <a:pt x="723" y="160"/>
                      <a:pt x="717" y="156"/>
                      <a:pt x="711" y="152"/>
                    </a:cubicBezTo>
                    <a:cubicBezTo>
                      <a:pt x="709" y="150"/>
                      <a:pt x="708" y="151"/>
                      <a:pt x="706" y="153"/>
                    </a:cubicBezTo>
                    <a:cubicBezTo>
                      <a:pt x="682" y="184"/>
                      <a:pt x="658" y="215"/>
                      <a:pt x="634" y="247"/>
                    </a:cubicBezTo>
                    <a:cubicBezTo>
                      <a:pt x="610" y="279"/>
                      <a:pt x="585" y="311"/>
                      <a:pt x="560" y="343"/>
                    </a:cubicBezTo>
                    <a:cubicBezTo>
                      <a:pt x="556" y="348"/>
                      <a:pt x="552" y="354"/>
                      <a:pt x="548" y="359"/>
                    </a:cubicBezTo>
                    <a:cubicBezTo>
                      <a:pt x="546" y="361"/>
                      <a:pt x="543" y="363"/>
                      <a:pt x="540" y="364"/>
                    </a:cubicBezTo>
                    <a:cubicBezTo>
                      <a:pt x="520" y="367"/>
                      <a:pt x="500" y="370"/>
                      <a:pt x="480" y="372"/>
                    </a:cubicBezTo>
                    <a:cubicBezTo>
                      <a:pt x="463" y="375"/>
                      <a:pt x="446" y="377"/>
                      <a:pt x="430" y="380"/>
                    </a:cubicBezTo>
                    <a:cubicBezTo>
                      <a:pt x="408" y="383"/>
                      <a:pt x="387" y="388"/>
                      <a:pt x="365" y="389"/>
                    </a:cubicBezTo>
                    <a:cubicBezTo>
                      <a:pt x="348" y="391"/>
                      <a:pt x="333" y="399"/>
                      <a:pt x="318" y="406"/>
                    </a:cubicBezTo>
                    <a:cubicBezTo>
                      <a:pt x="297" y="415"/>
                      <a:pt x="277" y="424"/>
                      <a:pt x="257" y="433"/>
                    </a:cubicBezTo>
                    <a:cubicBezTo>
                      <a:pt x="235" y="444"/>
                      <a:pt x="213" y="454"/>
                      <a:pt x="190" y="464"/>
                    </a:cubicBezTo>
                    <a:cubicBezTo>
                      <a:pt x="171" y="473"/>
                      <a:pt x="151" y="482"/>
                      <a:pt x="131" y="491"/>
                    </a:cubicBezTo>
                    <a:cubicBezTo>
                      <a:pt x="113" y="499"/>
                      <a:pt x="96" y="507"/>
                      <a:pt x="78" y="515"/>
                    </a:cubicBezTo>
                    <a:cubicBezTo>
                      <a:pt x="64" y="522"/>
                      <a:pt x="51" y="528"/>
                      <a:pt x="37" y="534"/>
                    </a:cubicBezTo>
                    <a:cubicBezTo>
                      <a:pt x="34" y="535"/>
                      <a:pt x="33" y="535"/>
                      <a:pt x="32" y="532"/>
                    </a:cubicBezTo>
                    <a:cubicBezTo>
                      <a:pt x="22" y="509"/>
                      <a:pt x="11" y="487"/>
                      <a:pt x="1" y="465"/>
                    </a:cubicBezTo>
                    <a:cubicBezTo>
                      <a:pt x="0" y="462"/>
                      <a:pt x="0" y="461"/>
                      <a:pt x="3" y="459"/>
                    </a:cubicBezTo>
                    <a:cubicBezTo>
                      <a:pt x="25" y="449"/>
                      <a:pt x="48" y="439"/>
                      <a:pt x="70" y="428"/>
                    </a:cubicBezTo>
                    <a:cubicBezTo>
                      <a:pt x="87" y="421"/>
                      <a:pt x="104" y="413"/>
                      <a:pt x="121" y="405"/>
                    </a:cubicBezTo>
                    <a:cubicBezTo>
                      <a:pt x="148" y="393"/>
                      <a:pt x="175" y="380"/>
                      <a:pt x="203" y="368"/>
                    </a:cubicBezTo>
                    <a:cubicBezTo>
                      <a:pt x="233" y="354"/>
                      <a:pt x="264" y="340"/>
                      <a:pt x="294" y="326"/>
                    </a:cubicBezTo>
                    <a:cubicBezTo>
                      <a:pt x="302" y="323"/>
                      <a:pt x="311" y="318"/>
                      <a:pt x="319" y="315"/>
                    </a:cubicBezTo>
                    <a:cubicBezTo>
                      <a:pt x="326" y="313"/>
                      <a:pt x="334" y="311"/>
                      <a:pt x="341" y="310"/>
                    </a:cubicBezTo>
                    <a:cubicBezTo>
                      <a:pt x="360" y="307"/>
                      <a:pt x="378" y="304"/>
                      <a:pt x="397" y="301"/>
                    </a:cubicBezTo>
                    <a:cubicBezTo>
                      <a:pt x="413" y="299"/>
                      <a:pt x="430" y="297"/>
                      <a:pt x="447" y="294"/>
                    </a:cubicBezTo>
                    <a:cubicBezTo>
                      <a:pt x="464" y="292"/>
                      <a:pt x="481" y="289"/>
                      <a:pt x="498" y="286"/>
                    </a:cubicBezTo>
                    <a:cubicBezTo>
                      <a:pt x="499" y="286"/>
                      <a:pt x="501" y="284"/>
                      <a:pt x="502" y="283"/>
                    </a:cubicBezTo>
                    <a:cubicBezTo>
                      <a:pt x="520" y="260"/>
                      <a:pt x="538" y="237"/>
                      <a:pt x="556" y="214"/>
                    </a:cubicBezTo>
                    <a:cubicBezTo>
                      <a:pt x="579" y="183"/>
                      <a:pt x="603" y="153"/>
                      <a:pt x="626" y="122"/>
                    </a:cubicBezTo>
                    <a:cubicBezTo>
                      <a:pt x="631" y="115"/>
                      <a:pt x="637" y="108"/>
                      <a:pt x="642" y="101"/>
                    </a:cubicBezTo>
                    <a:close/>
                  </a:path>
                </a:pathLst>
              </a:custGeom>
              <a:solidFill>
                <a:srgbClr val="C2C9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3F8C2430-66EE-21F7-09F7-D2AC8D9B8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782" y="2736547"/>
                <a:ext cx="1159199" cy="1918826"/>
              </a:xfrm>
              <a:custGeom>
                <a:avLst/>
                <a:gdLst>
                  <a:gd name="T0" fmla="*/ 30 w 263"/>
                  <a:gd name="T1" fmla="*/ 255 h 435"/>
                  <a:gd name="T2" fmla="*/ 19 w 263"/>
                  <a:gd name="T3" fmla="*/ 304 h 435"/>
                  <a:gd name="T4" fmla="*/ 1 w 263"/>
                  <a:gd name="T5" fmla="*/ 248 h 435"/>
                  <a:gd name="T6" fmla="*/ 34 w 263"/>
                  <a:gd name="T7" fmla="*/ 202 h 435"/>
                  <a:gd name="T8" fmla="*/ 48 w 263"/>
                  <a:gd name="T9" fmla="*/ 175 h 435"/>
                  <a:gd name="T10" fmla="*/ 40 w 263"/>
                  <a:gd name="T11" fmla="*/ 122 h 435"/>
                  <a:gd name="T12" fmla="*/ 93 w 263"/>
                  <a:gd name="T13" fmla="*/ 150 h 435"/>
                  <a:gd name="T14" fmla="*/ 88 w 263"/>
                  <a:gd name="T15" fmla="*/ 186 h 435"/>
                  <a:gd name="T16" fmla="*/ 129 w 263"/>
                  <a:gd name="T17" fmla="*/ 188 h 435"/>
                  <a:gd name="T18" fmla="*/ 154 w 263"/>
                  <a:gd name="T19" fmla="*/ 174 h 435"/>
                  <a:gd name="T20" fmla="*/ 158 w 263"/>
                  <a:gd name="T21" fmla="*/ 15 h 435"/>
                  <a:gd name="T22" fmla="*/ 178 w 263"/>
                  <a:gd name="T23" fmla="*/ 13 h 435"/>
                  <a:gd name="T24" fmla="*/ 255 w 263"/>
                  <a:gd name="T25" fmla="*/ 22 h 435"/>
                  <a:gd name="T26" fmla="*/ 252 w 263"/>
                  <a:gd name="T27" fmla="*/ 38 h 435"/>
                  <a:gd name="T28" fmla="*/ 243 w 263"/>
                  <a:gd name="T29" fmla="*/ 55 h 435"/>
                  <a:gd name="T30" fmla="*/ 263 w 263"/>
                  <a:gd name="T31" fmla="*/ 84 h 435"/>
                  <a:gd name="T32" fmla="*/ 183 w 263"/>
                  <a:gd name="T33" fmla="*/ 84 h 435"/>
                  <a:gd name="T34" fmla="*/ 178 w 263"/>
                  <a:gd name="T35" fmla="*/ 157 h 435"/>
                  <a:gd name="T36" fmla="*/ 190 w 263"/>
                  <a:gd name="T37" fmla="*/ 174 h 435"/>
                  <a:gd name="T38" fmla="*/ 178 w 263"/>
                  <a:gd name="T39" fmla="*/ 199 h 435"/>
                  <a:gd name="T40" fmla="*/ 169 w 263"/>
                  <a:gd name="T41" fmla="*/ 225 h 435"/>
                  <a:gd name="T42" fmla="*/ 158 w 263"/>
                  <a:gd name="T43" fmla="*/ 205 h 435"/>
                  <a:gd name="T44" fmla="*/ 135 w 263"/>
                  <a:gd name="T45" fmla="*/ 217 h 435"/>
                  <a:gd name="T46" fmla="*/ 91 w 263"/>
                  <a:gd name="T47" fmla="*/ 217 h 435"/>
                  <a:gd name="T48" fmla="*/ 95 w 263"/>
                  <a:gd name="T49" fmla="*/ 276 h 435"/>
                  <a:gd name="T50" fmla="*/ 102 w 263"/>
                  <a:gd name="T51" fmla="*/ 292 h 435"/>
                  <a:gd name="T52" fmla="*/ 149 w 263"/>
                  <a:gd name="T53" fmla="*/ 312 h 435"/>
                  <a:gd name="T54" fmla="*/ 171 w 263"/>
                  <a:gd name="T55" fmla="*/ 381 h 435"/>
                  <a:gd name="T56" fmla="*/ 140 w 263"/>
                  <a:gd name="T57" fmla="*/ 364 h 435"/>
                  <a:gd name="T58" fmla="*/ 120 w 263"/>
                  <a:gd name="T59" fmla="*/ 330 h 435"/>
                  <a:gd name="T60" fmla="*/ 89 w 263"/>
                  <a:gd name="T61" fmla="*/ 321 h 435"/>
                  <a:gd name="T62" fmla="*/ 92 w 263"/>
                  <a:gd name="T63" fmla="*/ 365 h 435"/>
                  <a:gd name="T64" fmla="*/ 63 w 263"/>
                  <a:gd name="T65" fmla="*/ 423 h 435"/>
                  <a:gd name="T66" fmla="*/ 35 w 263"/>
                  <a:gd name="T67" fmla="*/ 408 h 435"/>
                  <a:gd name="T68" fmla="*/ 60 w 263"/>
                  <a:gd name="T69" fmla="*/ 359 h 435"/>
                  <a:gd name="T70" fmla="*/ 53 w 263"/>
                  <a:gd name="T71" fmla="*/ 320 h 435"/>
                  <a:gd name="T72" fmla="*/ 41 w 263"/>
                  <a:gd name="T73" fmla="*/ 24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3" h="435">
                    <a:moveTo>
                      <a:pt x="40" y="239"/>
                    </a:moveTo>
                    <a:cubicBezTo>
                      <a:pt x="33" y="241"/>
                      <a:pt x="29" y="249"/>
                      <a:pt x="30" y="255"/>
                    </a:cubicBezTo>
                    <a:cubicBezTo>
                      <a:pt x="31" y="267"/>
                      <a:pt x="32" y="278"/>
                      <a:pt x="32" y="290"/>
                    </a:cubicBezTo>
                    <a:cubicBezTo>
                      <a:pt x="32" y="298"/>
                      <a:pt x="27" y="304"/>
                      <a:pt x="19" y="304"/>
                    </a:cubicBezTo>
                    <a:cubicBezTo>
                      <a:pt x="11" y="305"/>
                      <a:pt x="5" y="300"/>
                      <a:pt x="4" y="291"/>
                    </a:cubicBezTo>
                    <a:cubicBezTo>
                      <a:pt x="3" y="277"/>
                      <a:pt x="3" y="262"/>
                      <a:pt x="1" y="248"/>
                    </a:cubicBezTo>
                    <a:cubicBezTo>
                      <a:pt x="0" y="240"/>
                      <a:pt x="2" y="235"/>
                      <a:pt x="7" y="230"/>
                    </a:cubicBezTo>
                    <a:cubicBezTo>
                      <a:pt x="17" y="221"/>
                      <a:pt x="25" y="211"/>
                      <a:pt x="34" y="202"/>
                    </a:cubicBezTo>
                    <a:cubicBezTo>
                      <a:pt x="36" y="200"/>
                      <a:pt x="37" y="199"/>
                      <a:pt x="37" y="197"/>
                    </a:cubicBezTo>
                    <a:cubicBezTo>
                      <a:pt x="38" y="189"/>
                      <a:pt x="40" y="181"/>
                      <a:pt x="48" y="175"/>
                    </a:cubicBezTo>
                    <a:cubicBezTo>
                      <a:pt x="35" y="168"/>
                      <a:pt x="29" y="157"/>
                      <a:pt x="30" y="143"/>
                    </a:cubicBezTo>
                    <a:cubicBezTo>
                      <a:pt x="30" y="135"/>
                      <a:pt x="34" y="128"/>
                      <a:pt x="40" y="122"/>
                    </a:cubicBezTo>
                    <a:cubicBezTo>
                      <a:pt x="52" y="111"/>
                      <a:pt x="72" y="111"/>
                      <a:pt x="84" y="123"/>
                    </a:cubicBezTo>
                    <a:cubicBezTo>
                      <a:pt x="91" y="131"/>
                      <a:pt x="94" y="139"/>
                      <a:pt x="93" y="150"/>
                    </a:cubicBezTo>
                    <a:cubicBezTo>
                      <a:pt x="92" y="160"/>
                      <a:pt x="86" y="168"/>
                      <a:pt x="78" y="173"/>
                    </a:cubicBezTo>
                    <a:cubicBezTo>
                      <a:pt x="82" y="178"/>
                      <a:pt x="84" y="182"/>
                      <a:pt x="88" y="186"/>
                    </a:cubicBezTo>
                    <a:cubicBezTo>
                      <a:pt x="88" y="187"/>
                      <a:pt x="90" y="188"/>
                      <a:pt x="92" y="188"/>
                    </a:cubicBezTo>
                    <a:cubicBezTo>
                      <a:pt x="104" y="188"/>
                      <a:pt x="117" y="188"/>
                      <a:pt x="129" y="188"/>
                    </a:cubicBezTo>
                    <a:cubicBezTo>
                      <a:pt x="131" y="188"/>
                      <a:pt x="133" y="187"/>
                      <a:pt x="135" y="186"/>
                    </a:cubicBezTo>
                    <a:cubicBezTo>
                      <a:pt x="141" y="182"/>
                      <a:pt x="147" y="178"/>
                      <a:pt x="154" y="174"/>
                    </a:cubicBezTo>
                    <a:cubicBezTo>
                      <a:pt x="157" y="172"/>
                      <a:pt x="158" y="169"/>
                      <a:pt x="158" y="165"/>
                    </a:cubicBezTo>
                    <a:cubicBezTo>
                      <a:pt x="158" y="115"/>
                      <a:pt x="158" y="65"/>
                      <a:pt x="158" y="15"/>
                    </a:cubicBezTo>
                    <a:cubicBezTo>
                      <a:pt x="158" y="11"/>
                      <a:pt x="159" y="6"/>
                      <a:pt x="163" y="4"/>
                    </a:cubicBezTo>
                    <a:cubicBezTo>
                      <a:pt x="170" y="0"/>
                      <a:pt x="178" y="4"/>
                      <a:pt x="178" y="13"/>
                    </a:cubicBezTo>
                    <a:cubicBezTo>
                      <a:pt x="179" y="22"/>
                      <a:pt x="179" y="22"/>
                      <a:pt x="187" y="22"/>
                    </a:cubicBezTo>
                    <a:cubicBezTo>
                      <a:pt x="210" y="22"/>
                      <a:pt x="232" y="22"/>
                      <a:pt x="255" y="22"/>
                    </a:cubicBezTo>
                    <a:cubicBezTo>
                      <a:pt x="257" y="22"/>
                      <a:pt x="259" y="22"/>
                      <a:pt x="263" y="22"/>
                    </a:cubicBezTo>
                    <a:cubicBezTo>
                      <a:pt x="259" y="28"/>
                      <a:pt x="255" y="33"/>
                      <a:pt x="252" y="38"/>
                    </a:cubicBezTo>
                    <a:cubicBezTo>
                      <a:pt x="249" y="42"/>
                      <a:pt x="246" y="46"/>
                      <a:pt x="244" y="49"/>
                    </a:cubicBezTo>
                    <a:cubicBezTo>
                      <a:pt x="242" y="51"/>
                      <a:pt x="242" y="53"/>
                      <a:pt x="243" y="55"/>
                    </a:cubicBezTo>
                    <a:cubicBezTo>
                      <a:pt x="249" y="63"/>
                      <a:pt x="254" y="71"/>
                      <a:pt x="260" y="79"/>
                    </a:cubicBezTo>
                    <a:cubicBezTo>
                      <a:pt x="261" y="80"/>
                      <a:pt x="262" y="82"/>
                      <a:pt x="263" y="84"/>
                    </a:cubicBezTo>
                    <a:cubicBezTo>
                      <a:pt x="260" y="84"/>
                      <a:pt x="259" y="84"/>
                      <a:pt x="257" y="84"/>
                    </a:cubicBezTo>
                    <a:cubicBezTo>
                      <a:pt x="232" y="84"/>
                      <a:pt x="208" y="84"/>
                      <a:pt x="183" y="84"/>
                    </a:cubicBezTo>
                    <a:cubicBezTo>
                      <a:pt x="179" y="84"/>
                      <a:pt x="178" y="85"/>
                      <a:pt x="178" y="89"/>
                    </a:cubicBezTo>
                    <a:cubicBezTo>
                      <a:pt x="178" y="112"/>
                      <a:pt x="178" y="134"/>
                      <a:pt x="178" y="157"/>
                    </a:cubicBezTo>
                    <a:cubicBezTo>
                      <a:pt x="178" y="160"/>
                      <a:pt x="179" y="161"/>
                      <a:pt x="182" y="163"/>
                    </a:cubicBezTo>
                    <a:cubicBezTo>
                      <a:pt x="187" y="164"/>
                      <a:pt x="190" y="168"/>
                      <a:pt x="190" y="174"/>
                    </a:cubicBezTo>
                    <a:cubicBezTo>
                      <a:pt x="191" y="180"/>
                      <a:pt x="189" y="185"/>
                      <a:pt x="184" y="188"/>
                    </a:cubicBezTo>
                    <a:cubicBezTo>
                      <a:pt x="179" y="190"/>
                      <a:pt x="178" y="194"/>
                      <a:pt x="178" y="199"/>
                    </a:cubicBezTo>
                    <a:cubicBezTo>
                      <a:pt x="178" y="204"/>
                      <a:pt x="178" y="210"/>
                      <a:pt x="178" y="215"/>
                    </a:cubicBezTo>
                    <a:cubicBezTo>
                      <a:pt x="178" y="222"/>
                      <a:pt x="175" y="225"/>
                      <a:pt x="169" y="225"/>
                    </a:cubicBezTo>
                    <a:cubicBezTo>
                      <a:pt x="163" y="226"/>
                      <a:pt x="159" y="222"/>
                      <a:pt x="158" y="216"/>
                    </a:cubicBezTo>
                    <a:cubicBezTo>
                      <a:pt x="158" y="213"/>
                      <a:pt x="158" y="210"/>
                      <a:pt x="158" y="205"/>
                    </a:cubicBezTo>
                    <a:cubicBezTo>
                      <a:pt x="153" y="209"/>
                      <a:pt x="149" y="212"/>
                      <a:pt x="144" y="214"/>
                    </a:cubicBezTo>
                    <a:cubicBezTo>
                      <a:pt x="142" y="216"/>
                      <a:pt x="138" y="217"/>
                      <a:pt x="135" y="217"/>
                    </a:cubicBezTo>
                    <a:cubicBezTo>
                      <a:pt x="122" y="217"/>
                      <a:pt x="109" y="217"/>
                      <a:pt x="96" y="216"/>
                    </a:cubicBezTo>
                    <a:cubicBezTo>
                      <a:pt x="94" y="216"/>
                      <a:pt x="93" y="217"/>
                      <a:pt x="91" y="217"/>
                    </a:cubicBezTo>
                    <a:cubicBezTo>
                      <a:pt x="92" y="225"/>
                      <a:pt x="92" y="234"/>
                      <a:pt x="93" y="243"/>
                    </a:cubicBezTo>
                    <a:cubicBezTo>
                      <a:pt x="94" y="254"/>
                      <a:pt x="94" y="265"/>
                      <a:pt x="95" y="276"/>
                    </a:cubicBezTo>
                    <a:cubicBezTo>
                      <a:pt x="96" y="279"/>
                      <a:pt x="96" y="282"/>
                      <a:pt x="96" y="285"/>
                    </a:cubicBezTo>
                    <a:cubicBezTo>
                      <a:pt x="96" y="289"/>
                      <a:pt x="99" y="290"/>
                      <a:pt x="102" y="292"/>
                    </a:cubicBezTo>
                    <a:cubicBezTo>
                      <a:pt x="115" y="295"/>
                      <a:pt x="128" y="299"/>
                      <a:pt x="140" y="303"/>
                    </a:cubicBezTo>
                    <a:cubicBezTo>
                      <a:pt x="143" y="305"/>
                      <a:pt x="147" y="309"/>
                      <a:pt x="149" y="312"/>
                    </a:cubicBezTo>
                    <a:cubicBezTo>
                      <a:pt x="157" y="328"/>
                      <a:pt x="165" y="344"/>
                      <a:pt x="174" y="360"/>
                    </a:cubicBezTo>
                    <a:cubicBezTo>
                      <a:pt x="178" y="367"/>
                      <a:pt x="177" y="376"/>
                      <a:pt x="171" y="381"/>
                    </a:cubicBezTo>
                    <a:cubicBezTo>
                      <a:pt x="165" y="385"/>
                      <a:pt x="155" y="386"/>
                      <a:pt x="150" y="380"/>
                    </a:cubicBezTo>
                    <a:cubicBezTo>
                      <a:pt x="146" y="375"/>
                      <a:pt x="144" y="370"/>
                      <a:pt x="140" y="364"/>
                    </a:cubicBezTo>
                    <a:cubicBezTo>
                      <a:pt x="135" y="354"/>
                      <a:pt x="130" y="344"/>
                      <a:pt x="125" y="335"/>
                    </a:cubicBezTo>
                    <a:cubicBezTo>
                      <a:pt x="124" y="333"/>
                      <a:pt x="122" y="330"/>
                      <a:pt x="120" y="330"/>
                    </a:cubicBezTo>
                    <a:cubicBezTo>
                      <a:pt x="110" y="327"/>
                      <a:pt x="101" y="324"/>
                      <a:pt x="91" y="321"/>
                    </a:cubicBezTo>
                    <a:cubicBezTo>
                      <a:pt x="91" y="321"/>
                      <a:pt x="90" y="321"/>
                      <a:pt x="89" y="321"/>
                    </a:cubicBezTo>
                    <a:cubicBezTo>
                      <a:pt x="89" y="327"/>
                      <a:pt x="90" y="334"/>
                      <a:pt x="90" y="340"/>
                    </a:cubicBezTo>
                    <a:cubicBezTo>
                      <a:pt x="91" y="348"/>
                      <a:pt x="93" y="357"/>
                      <a:pt x="92" y="365"/>
                    </a:cubicBezTo>
                    <a:cubicBezTo>
                      <a:pt x="91" y="371"/>
                      <a:pt x="88" y="378"/>
                      <a:pt x="85" y="383"/>
                    </a:cubicBezTo>
                    <a:cubicBezTo>
                      <a:pt x="78" y="397"/>
                      <a:pt x="70" y="410"/>
                      <a:pt x="63" y="423"/>
                    </a:cubicBezTo>
                    <a:cubicBezTo>
                      <a:pt x="58" y="432"/>
                      <a:pt x="49" y="435"/>
                      <a:pt x="41" y="431"/>
                    </a:cubicBezTo>
                    <a:cubicBezTo>
                      <a:pt x="33" y="426"/>
                      <a:pt x="30" y="417"/>
                      <a:pt x="35" y="408"/>
                    </a:cubicBezTo>
                    <a:cubicBezTo>
                      <a:pt x="43" y="394"/>
                      <a:pt x="51" y="379"/>
                      <a:pt x="59" y="365"/>
                    </a:cubicBezTo>
                    <a:cubicBezTo>
                      <a:pt x="60" y="363"/>
                      <a:pt x="60" y="361"/>
                      <a:pt x="60" y="359"/>
                    </a:cubicBezTo>
                    <a:cubicBezTo>
                      <a:pt x="60" y="349"/>
                      <a:pt x="59" y="340"/>
                      <a:pt x="58" y="330"/>
                    </a:cubicBezTo>
                    <a:cubicBezTo>
                      <a:pt x="58" y="326"/>
                      <a:pt x="57" y="323"/>
                      <a:pt x="53" y="320"/>
                    </a:cubicBezTo>
                    <a:cubicBezTo>
                      <a:pt x="48" y="316"/>
                      <a:pt x="46" y="309"/>
                      <a:pt x="45" y="302"/>
                    </a:cubicBezTo>
                    <a:cubicBezTo>
                      <a:pt x="44" y="282"/>
                      <a:pt x="42" y="262"/>
                      <a:pt x="41" y="242"/>
                    </a:cubicBezTo>
                    <a:cubicBezTo>
                      <a:pt x="41" y="241"/>
                      <a:pt x="41" y="240"/>
                      <a:pt x="40" y="239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8A72237A-D8AD-5EC3-635C-11FD31B53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0" y="4178960"/>
                <a:ext cx="656441" cy="1124072"/>
              </a:xfrm>
              <a:custGeom>
                <a:avLst/>
                <a:gdLst>
                  <a:gd name="T0" fmla="*/ 72 w 149"/>
                  <a:gd name="T1" fmla="*/ 163 h 255"/>
                  <a:gd name="T2" fmla="*/ 74 w 149"/>
                  <a:gd name="T3" fmla="*/ 182 h 255"/>
                  <a:gd name="T4" fmla="*/ 75 w 149"/>
                  <a:gd name="T5" fmla="*/ 198 h 255"/>
                  <a:gd name="T6" fmla="*/ 71 w 149"/>
                  <a:gd name="T7" fmla="*/ 211 h 255"/>
                  <a:gd name="T8" fmla="*/ 54 w 149"/>
                  <a:gd name="T9" fmla="*/ 244 h 255"/>
                  <a:gd name="T10" fmla="*/ 35 w 149"/>
                  <a:gd name="T11" fmla="*/ 250 h 255"/>
                  <a:gd name="T12" fmla="*/ 33 w 149"/>
                  <a:gd name="T13" fmla="*/ 232 h 255"/>
                  <a:gd name="T14" fmla="*/ 49 w 149"/>
                  <a:gd name="T15" fmla="*/ 199 h 255"/>
                  <a:gd name="T16" fmla="*/ 51 w 149"/>
                  <a:gd name="T17" fmla="*/ 193 h 255"/>
                  <a:gd name="T18" fmla="*/ 48 w 149"/>
                  <a:gd name="T19" fmla="*/ 170 h 255"/>
                  <a:gd name="T20" fmla="*/ 45 w 149"/>
                  <a:gd name="T21" fmla="*/ 165 h 255"/>
                  <a:gd name="T22" fmla="*/ 37 w 149"/>
                  <a:gd name="T23" fmla="*/ 149 h 255"/>
                  <a:gd name="T24" fmla="*/ 33 w 149"/>
                  <a:gd name="T25" fmla="*/ 106 h 255"/>
                  <a:gd name="T26" fmla="*/ 32 w 149"/>
                  <a:gd name="T27" fmla="*/ 101 h 255"/>
                  <a:gd name="T28" fmla="*/ 24 w 149"/>
                  <a:gd name="T29" fmla="*/ 116 h 255"/>
                  <a:gd name="T30" fmla="*/ 27 w 149"/>
                  <a:gd name="T31" fmla="*/ 141 h 255"/>
                  <a:gd name="T32" fmla="*/ 11 w 149"/>
                  <a:gd name="T33" fmla="*/ 152 h 255"/>
                  <a:gd name="T34" fmla="*/ 5 w 149"/>
                  <a:gd name="T35" fmla="*/ 141 h 255"/>
                  <a:gd name="T36" fmla="*/ 2 w 149"/>
                  <a:gd name="T37" fmla="*/ 114 h 255"/>
                  <a:gd name="T38" fmla="*/ 9 w 149"/>
                  <a:gd name="T39" fmla="*/ 91 h 255"/>
                  <a:gd name="T40" fmla="*/ 27 w 149"/>
                  <a:gd name="T41" fmla="*/ 72 h 255"/>
                  <a:gd name="T42" fmla="*/ 29 w 149"/>
                  <a:gd name="T43" fmla="*/ 68 h 255"/>
                  <a:gd name="T44" fmla="*/ 36 w 149"/>
                  <a:gd name="T45" fmla="*/ 51 h 255"/>
                  <a:gd name="T46" fmla="*/ 22 w 149"/>
                  <a:gd name="T47" fmla="*/ 23 h 255"/>
                  <a:gd name="T48" fmla="*/ 34 w 149"/>
                  <a:gd name="T49" fmla="*/ 7 h 255"/>
                  <a:gd name="T50" fmla="*/ 68 w 149"/>
                  <a:gd name="T51" fmla="*/ 16 h 255"/>
                  <a:gd name="T52" fmla="*/ 60 w 149"/>
                  <a:gd name="T53" fmla="*/ 48 h 255"/>
                  <a:gd name="T54" fmla="*/ 68 w 149"/>
                  <a:gd name="T55" fmla="*/ 59 h 255"/>
                  <a:gd name="T56" fmla="*/ 71 w 149"/>
                  <a:gd name="T57" fmla="*/ 60 h 255"/>
                  <a:gd name="T58" fmla="*/ 100 w 149"/>
                  <a:gd name="T59" fmla="*/ 60 h 255"/>
                  <a:gd name="T60" fmla="*/ 105 w 149"/>
                  <a:gd name="T61" fmla="*/ 58 h 255"/>
                  <a:gd name="T62" fmla="*/ 129 w 149"/>
                  <a:gd name="T63" fmla="*/ 40 h 255"/>
                  <a:gd name="T64" fmla="*/ 146 w 149"/>
                  <a:gd name="T65" fmla="*/ 42 h 255"/>
                  <a:gd name="T66" fmla="*/ 143 w 149"/>
                  <a:gd name="T67" fmla="*/ 58 h 255"/>
                  <a:gd name="T68" fmla="*/ 112 w 149"/>
                  <a:gd name="T69" fmla="*/ 80 h 255"/>
                  <a:gd name="T70" fmla="*/ 106 w 149"/>
                  <a:gd name="T71" fmla="*/ 82 h 255"/>
                  <a:gd name="T72" fmla="*/ 77 w 149"/>
                  <a:gd name="T73" fmla="*/ 82 h 255"/>
                  <a:gd name="T74" fmla="*/ 71 w 149"/>
                  <a:gd name="T75" fmla="*/ 82 h 255"/>
                  <a:gd name="T76" fmla="*/ 73 w 149"/>
                  <a:gd name="T77" fmla="*/ 105 h 255"/>
                  <a:gd name="T78" fmla="*/ 76 w 149"/>
                  <a:gd name="T79" fmla="*/ 133 h 255"/>
                  <a:gd name="T80" fmla="*/ 82 w 149"/>
                  <a:gd name="T81" fmla="*/ 141 h 255"/>
                  <a:gd name="T82" fmla="*/ 109 w 149"/>
                  <a:gd name="T83" fmla="*/ 149 h 255"/>
                  <a:gd name="T84" fmla="*/ 118 w 149"/>
                  <a:gd name="T85" fmla="*/ 155 h 255"/>
                  <a:gd name="T86" fmla="*/ 140 w 149"/>
                  <a:gd name="T87" fmla="*/ 193 h 255"/>
                  <a:gd name="T88" fmla="*/ 135 w 149"/>
                  <a:gd name="T89" fmla="*/ 210 h 255"/>
                  <a:gd name="T90" fmla="*/ 118 w 149"/>
                  <a:gd name="T91" fmla="*/ 205 h 255"/>
                  <a:gd name="T92" fmla="*/ 101 w 149"/>
                  <a:gd name="T93" fmla="*/ 174 h 255"/>
                  <a:gd name="T94" fmla="*/ 97 w 149"/>
                  <a:gd name="T95" fmla="*/ 171 h 255"/>
                  <a:gd name="T96" fmla="*/ 72 w 149"/>
                  <a:gd name="T97" fmla="*/ 163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255">
                    <a:moveTo>
                      <a:pt x="72" y="163"/>
                    </a:moveTo>
                    <a:cubicBezTo>
                      <a:pt x="72" y="170"/>
                      <a:pt x="73" y="176"/>
                      <a:pt x="74" y="182"/>
                    </a:cubicBezTo>
                    <a:cubicBezTo>
                      <a:pt x="74" y="187"/>
                      <a:pt x="76" y="193"/>
                      <a:pt x="75" y="198"/>
                    </a:cubicBezTo>
                    <a:cubicBezTo>
                      <a:pt x="75" y="203"/>
                      <a:pt x="73" y="207"/>
                      <a:pt x="71" y="211"/>
                    </a:cubicBezTo>
                    <a:cubicBezTo>
                      <a:pt x="66" y="222"/>
                      <a:pt x="60" y="233"/>
                      <a:pt x="54" y="244"/>
                    </a:cubicBezTo>
                    <a:cubicBezTo>
                      <a:pt x="50" y="252"/>
                      <a:pt x="42" y="255"/>
                      <a:pt x="35" y="250"/>
                    </a:cubicBezTo>
                    <a:cubicBezTo>
                      <a:pt x="30" y="246"/>
                      <a:pt x="29" y="239"/>
                      <a:pt x="33" y="232"/>
                    </a:cubicBezTo>
                    <a:cubicBezTo>
                      <a:pt x="38" y="221"/>
                      <a:pt x="44" y="210"/>
                      <a:pt x="49" y="199"/>
                    </a:cubicBezTo>
                    <a:cubicBezTo>
                      <a:pt x="50" y="197"/>
                      <a:pt x="51" y="195"/>
                      <a:pt x="51" y="193"/>
                    </a:cubicBezTo>
                    <a:cubicBezTo>
                      <a:pt x="50" y="185"/>
                      <a:pt x="49" y="177"/>
                      <a:pt x="48" y="170"/>
                    </a:cubicBezTo>
                    <a:cubicBezTo>
                      <a:pt x="48" y="168"/>
                      <a:pt x="47" y="166"/>
                      <a:pt x="45" y="165"/>
                    </a:cubicBezTo>
                    <a:cubicBezTo>
                      <a:pt x="40" y="161"/>
                      <a:pt x="38" y="155"/>
                      <a:pt x="37" y="149"/>
                    </a:cubicBezTo>
                    <a:cubicBezTo>
                      <a:pt x="36" y="134"/>
                      <a:pt x="35" y="120"/>
                      <a:pt x="33" y="106"/>
                    </a:cubicBezTo>
                    <a:cubicBezTo>
                      <a:pt x="33" y="105"/>
                      <a:pt x="32" y="103"/>
                      <a:pt x="32" y="101"/>
                    </a:cubicBezTo>
                    <a:cubicBezTo>
                      <a:pt x="27" y="105"/>
                      <a:pt x="23" y="109"/>
                      <a:pt x="24" y="116"/>
                    </a:cubicBezTo>
                    <a:cubicBezTo>
                      <a:pt x="26" y="124"/>
                      <a:pt x="26" y="132"/>
                      <a:pt x="27" y="141"/>
                    </a:cubicBezTo>
                    <a:cubicBezTo>
                      <a:pt x="28" y="150"/>
                      <a:pt x="20" y="155"/>
                      <a:pt x="11" y="152"/>
                    </a:cubicBezTo>
                    <a:cubicBezTo>
                      <a:pt x="7" y="150"/>
                      <a:pt x="5" y="146"/>
                      <a:pt x="5" y="141"/>
                    </a:cubicBezTo>
                    <a:cubicBezTo>
                      <a:pt x="4" y="132"/>
                      <a:pt x="4" y="123"/>
                      <a:pt x="2" y="114"/>
                    </a:cubicBezTo>
                    <a:cubicBezTo>
                      <a:pt x="0" y="104"/>
                      <a:pt x="3" y="98"/>
                      <a:pt x="9" y="91"/>
                    </a:cubicBezTo>
                    <a:cubicBezTo>
                      <a:pt x="16" y="85"/>
                      <a:pt x="21" y="79"/>
                      <a:pt x="27" y="72"/>
                    </a:cubicBezTo>
                    <a:cubicBezTo>
                      <a:pt x="28" y="71"/>
                      <a:pt x="29" y="69"/>
                      <a:pt x="29" y="68"/>
                    </a:cubicBezTo>
                    <a:cubicBezTo>
                      <a:pt x="29" y="61"/>
                      <a:pt x="32" y="56"/>
                      <a:pt x="36" y="51"/>
                    </a:cubicBezTo>
                    <a:cubicBezTo>
                      <a:pt x="26" y="45"/>
                      <a:pt x="20" y="36"/>
                      <a:pt x="22" y="23"/>
                    </a:cubicBezTo>
                    <a:cubicBezTo>
                      <a:pt x="24" y="16"/>
                      <a:pt x="28" y="10"/>
                      <a:pt x="34" y="7"/>
                    </a:cubicBezTo>
                    <a:cubicBezTo>
                      <a:pt x="45" y="0"/>
                      <a:pt x="62" y="4"/>
                      <a:pt x="68" y="16"/>
                    </a:cubicBezTo>
                    <a:cubicBezTo>
                      <a:pt x="75" y="29"/>
                      <a:pt x="71" y="43"/>
                      <a:pt x="60" y="48"/>
                    </a:cubicBezTo>
                    <a:cubicBezTo>
                      <a:pt x="62" y="52"/>
                      <a:pt x="65" y="56"/>
                      <a:pt x="68" y="59"/>
                    </a:cubicBezTo>
                    <a:cubicBezTo>
                      <a:pt x="69" y="60"/>
                      <a:pt x="70" y="60"/>
                      <a:pt x="71" y="60"/>
                    </a:cubicBezTo>
                    <a:cubicBezTo>
                      <a:pt x="81" y="60"/>
                      <a:pt x="90" y="60"/>
                      <a:pt x="100" y="60"/>
                    </a:cubicBezTo>
                    <a:cubicBezTo>
                      <a:pt x="101" y="60"/>
                      <a:pt x="103" y="59"/>
                      <a:pt x="105" y="58"/>
                    </a:cubicBezTo>
                    <a:cubicBezTo>
                      <a:pt x="113" y="52"/>
                      <a:pt x="121" y="46"/>
                      <a:pt x="129" y="40"/>
                    </a:cubicBezTo>
                    <a:cubicBezTo>
                      <a:pt x="135" y="36"/>
                      <a:pt x="142" y="37"/>
                      <a:pt x="146" y="42"/>
                    </a:cubicBezTo>
                    <a:cubicBezTo>
                      <a:pt x="149" y="46"/>
                      <a:pt x="149" y="54"/>
                      <a:pt x="143" y="58"/>
                    </a:cubicBezTo>
                    <a:cubicBezTo>
                      <a:pt x="132" y="65"/>
                      <a:pt x="122" y="73"/>
                      <a:pt x="112" y="80"/>
                    </a:cubicBezTo>
                    <a:cubicBezTo>
                      <a:pt x="110" y="81"/>
                      <a:pt x="108" y="82"/>
                      <a:pt x="106" y="82"/>
                    </a:cubicBezTo>
                    <a:cubicBezTo>
                      <a:pt x="96" y="82"/>
                      <a:pt x="87" y="82"/>
                      <a:pt x="77" y="82"/>
                    </a:cubicBezTo>
                    <a:cubicBezTo>
                      <a:pt x="76" y="82"/>
                      <a:pt x="74" y="82"/>
                      <a:pt x="71" y="82"/>
                    </a:cubicBezTo>
                    <a:cubicBezTo>
                      <a:pt x="72" y="90"/>
                      <a:pt x="73" y="98"/>
                      <a:pt x="73" y="105"/>
                    </a:cubicBezTo>
                    <a:cubicBezTo>
                      <a:pt x="74" y="114"/>
                      <a:pt x="75" y="124"/>
                      <a:pt x="76" y="133"/>
                    </a:cubicBezTo>
                    <a:cubicBezTo>
                      <a:pt x="77" y="137"/>
                      <a:pt x="77" y="140"/>
                      <a:pt x="82" y="141"/>
                    </a:cubicBezTo>
                    <a:cubicBezTo>
                      <a:pt x="91" y="143"/>
                      <a:pt x="100" y="146"/>
                      <a:pt x="109" y="149"/>
                    </a:cubicBezTo>
                    <a:cubicBezTo>
                      <a:pt x="112" y="150"/>
                      <a:pt x="116" y="152"/>
                      <a:pt x="118" y="155"/>
                    </a:cubicBezTo>
                    <a:cubicBezTo>
                      <a:pt x="125" y="168"/>
                      <a:pt x="132" y="181"/>
                      <a:pt x="140" y="193"/>
                    </a:cubicBezTo>
                    <a:cubicBezTo>
                      <a:pt x="143" y="200"/>
                      <a:pt x="141" y="207"/>
                      <a:pt x="135" y="210"/>
                    </a:cubicBezTo>
                    <a:cubicBezTo>
                      <a:pt x="129" y="214"/>
                      <a:pt x="122" y="212"/>
                      <a:pt x="118" y="205"/>
                    </a:cubicBezTo>
                    <a:cubicBezTo>
                      <a:pt x="112" y="195"/>
                      <a:pt x="107" y="185"/>
                      <a:pt x="101" y="174"/>
                    </a:cubicBezTo>
                    <a:cubicBezTo>
                      <a:pt x="100" y="173"/>
                      <a:pt x="99" y="171"/>
                      <a:pt x="97" y="171"/>
                    </a:cubicBezTo>
                    <a:cubicBezTo>
                      <a:pt x="89" y="168"/>
                      <a:pt x="81" y="166"/>
                      <a:pt x="72" y="163"/>
                    </a:cubicBezTo>
                    <a:close/>
                  </a:path>
                </a:pathLst>
              </a:custGeom>
              <a:solidFill>
                <a:srgbClr val="084D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1">
                <a:extLst>
                  <a:ext uri="{FF2B5EF4-FFF2-40B4-BE49-F238E27FC236}">
                    <a16:creationId xmlns:a16="http://schemas.microsoft.com/office/drawing/2014/main" id="{BCB148E5-6282-A995-D736-E8C2D1DDA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946" y="3856228"/>
                <a:ext cx="656441" cy="1121877"/>
              </a:xfrm>
              <a:custGeom>
                <a:avLst/>
                <a:gdLst>
                  <a:gd name="T0" fmla="*/ 59 w 149"/>
                  <a:gd name="T1" fmla="*/ 48 h 254"/>
                  <a:gd name="T2" fmla="*/ 67 w 149"/>
                  <a:gd name="T3" fmla="*/ 58 h 254"/>
                  <a:gd name="T4" fmla="*/ 71 w 149"/>
                  <a:gd name="T5" fmla="*/ 59 h 254"/>
                  <a:gd name="T6" fmla="*/ 98 w 149"/>
                  <a:gd name="T7" fmla="*/ 59 h 254"/>
                  <a:gd name="T8" fmla="*/ 105 w 149"/>
                  <a:gd name="T9" fmla="*/ 56 h 254"/>
                  <a:gd name="T10" fmla="*/ 129 w 149"/>
                  <a:gd name="T11" fmla="*/ 39 h 254"/>
                  <a:gd name="T12" fmla="*/ 145 w 149"/>
                  <a:gd name="T13" fmla="*/ 41 h 254"/>
                  <a:gd name="T14" fmla="*/ 142 w 149"/>
                  <a:gd name="T15" fmla="*/ 57 h 254"/>
                  <a:gd name="T16" fmla="*/ 112 w 149"/>
                  <a:gd name="T17" fmla="*/ 78 h 254"/>
                  <a:gd name="T18" fmla="*/ 104 w 149"/>
                  <a:gd name="T19" fmla="*/ 81 h 254"/>
                  <a:gd name="T20" fmla="*/ 75 w 149"/>
                  <a:gd name="T21" fmla="*/ 81 h 254"/>
                  <a:gd name="T22" fmla="*/ 71 w 149"/>
                  <a:gd name="T23" fmla="*/ 86 h 254"/>
                  <a:gd name="T24" fmla="*/ 75 w 149"/>
                  <a:gd name="T25" fmla="*/ 134 h 254"/>
                  <a:gd name="T26" fmla="*/ 81 w 149"/>
                  <a:gd name="T27" fmla="*/ 140 h 254"/>
                  <a:gd name="T28" fmla="*/ 105 w 149"/>
                  <a:gd name="T29" fmla="*/ 146 h 254"/>
                  <a:gd name="T30" fmla="*/ 119 w 149"/>
                  <a:gd name="T31" fmla="*/ 157 h 254"/>
                  <a:gd name="T32" fmla="*/ 139 w 149"/>
                  <a:gd name="T33" fmla="*/ 192 h 254"/>
                  <a:gd name="T34" fmla="*/ 134 w 149"/>
                  <a:gd name="T35" fmla="*/ 209 h 254"/>
                  <a:gd name="T36" fmla="*/ 118 w 149"/>
                  <a:gd name="T37" fmla="*/ 204 h 254"/>
                  <a:gd name="T38" fmla="*/ 100 w 149"/>
                  <a:gd name="T39" fmla="*/ 173 h 254"/>
                  <a:gd name="T40" fmla="*/ 95 w 149"/>
                  <a:gd name="T41" fmla="*/ 169 h 254"/>
                  <a:gd name="T42" fmla="*/ 71 w 149"/>
                  <a:gd name="T43" fmla="*/ 162 h 254"/>
                  <a:gd name="T44" fmla="*/ 73 w 149"/>
                  <a:gd name="T45" fmla="*/ 183 h 254"/>
                  <a:gd name="T46" fmla="*/ 74 w 149"/>
                  <a:gd name="T47" fmla="*/ 199 h 254"/>
                  <a:gd name="T48" fmla="*/ 67 w 149"/>
                  <a:gd name="T49" fmla="*/ 215 h 254"/>
                  <a:gd name="T50" fmla="*/ 54 w 149"/>
                  <a:gd name="T51" fmla="*/ 242 h 254"/>
                  <a:gd name="T52" fmla="*/ 33 w 149"/>
                  <a:gd name="T53" fmla="*/ 248 h 254"/>
                  <a:gd name="T54" fmla="*/ 32 w 149"/>
                  <a:gd name="T55" fmla="*/ 230 h 254"/>
                  <a:gd name="T56" fmla="*/ 49 w 149"/>
                  <a:gd name="T57" fmla="*/ 198 h 254"/>
                  <a:gd name="T58" fmla="*/ 50 w 149"/>
                  <a:gd name="T59" fmla="*/ 192 h 254"/>
                  <a:gd name="T60" fmla="*/ 47 w 149"/>
                  <a:gd name="T61" fmla="*/ 169 h 254"/>
                  <a:gd name="T62" fmla="*/ 44 w 149"/>
                  <a:gd name="T63" fmla="*/ 164 h 254"/>
                  <a:gd name="T64" fmla="*/ 37 w 149"/>
                  <a:gd name="T65" fmla="*/ 149 h 254"/>
                  <a:gd name="T66" fmla="*/ 31 w 149"/>
                  <a:gd name="T67" fmla="*/ 102 h 254"/>
                  <a:gd name="T68" fmla="*/ 31 w 149"/>
                  <a:gd name="T69" fmla="*/ 100 h 254"/>
                  <a:gd name="T70" fmla="*/ 23 w 149"/>
                  <a:gd name="T71" fmla="*/ 113 h 254"/>
                  <a:gd name="T72" fmla="*/ 26 w 149"/>
                  <a:gd name="T73" fmla="*/ 138 h 254"/>
                  <a:gd name="T74" fmla="*/ 16 w 149"/>
                  <a:gd name="T75" fmla="*/ 151 h 254"/>
                  <a:gd name="T76" fmla="*/ 4 w 149"/>
                  <a:gd name="T77" fmla="*/ 141 h 254"/>
                  <a:gd name="T78" fmla="*/ 0 w 149"/>
                  <a:gd name="T79" fmla="*/ 103 h 254"/>
                  <a:gd name="T80" fmla="*/ 2 w 149"/>
                  <a:gd name="T81" fmla="*/ 98 h 254"/>
                  <a:gd name="T82" fmla="*/ 26 w 149"/>
                  <a:gd name="T83" fmla="*/ 71 h 254"/>
                  <a:gd name="T84" fmla="*/ 28 w 149"/>
                  <a:gd name="T85" fmla="*/ 67 h 254"/>
                  <a:gd name="T86" fmla="*/ 35 w 149"/>
                  <a:gd name="T87" fmla="*/ 50 h 254"/>
                  <a:gd name="T88" fmla="*/ 21 w 149"/>
                  <a:gd name="T89" fmla="*/ 28 h 254"/>
                  <a:gd name="T90" fmla="*/ 28 w 149"/>
                  <a:gd name="T91" fmla="*/ 9 h 254"/>
                  <a:gd name="T92" fmla="*/ 63 w 149"/>
                  <a:gd name="T93" fmla="*/ 9 h 254"/>
                  <a:gd name="T94" fmla="*/ 59 w 149"/>
                  <a:gd name="T95" fmla="*/ 48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9" h="254">
                    <a:moveTo>
                      <a:pt x="59" y="48"/>
                    </a:moveTo>
                    <a:cubicBezTo>
                      <a:pt x="62" y="51"/>
                      <a:pt x="64" y="55"/>
                      <a:pt x="67" y="58"/>
                    </a:cubicBezTo>
                    <a:cubicBezTo>
                      <a:pt x="68" y="59"/>
                      <a:pt x="69" y="59"/>
                      <a:pt x="71" y="59"/>
                    </a:cubicBezTo>
                    <a:cubicBezTo>
                      <a:pt x="80" y="59"/>
                      <a:pt x="89" y="59"/>
                      <a:pt x="98" y="59"/>
                    </a:cubicBezTo>
                    <a:cubicBezTo>
                      <a:pt x="101" y="59"/>
                      <a:pt x="103" y="57"/>
                      <a:pt x="105" y="56"/>
                    </a:cubicBezTo>
                    <a:cubicBezTo>
                      <a:pt x="113" y="51"/>
                      <a:pt x="121" y="45"/>
                      <a:pt x="129" y="39"/>
                    </a:cubicBezTo>
                    <a:cubicBezTo>
                      <a:pt x="134" y="35"/>
                      <a:pt x="141" y="36"/>
                      <a:pt x="145" y="41"/>
                    </a:cubicBezTo>
                    <a:cubicBezTo>
                      <a:pt x="149" y="46"/>
                      <a:pt x="147" y="53"/>
                      <a:pt x="142" y="57"/>
                    </a:cubicBezTo>
                    <a:cubicBezTo>
                      <a:pt x="132" y="64"/>
                      <a:pt x="122" y="71"/>
                      <a:pt x="112" y="78"/>
                    </a:cubicBezTo>
                    <a:cubicBezTo>
                      <a:pt x="110" y="80"/>
                      <a:pt x="107" y="80"/>
                      <a:pt x="104" y="81"/>
                    </a:cubicBezTo>
                    <a:cubicBezTo>
                      <a:pt x="95" y="81"/>
                      <a:pt x="85" y="81"/>
                      <a:pt x="75" y="81"/>
                    </a:cubicBezTo>
                    <a:cubicBezTo>
                      <a:pt x="72" y="81"/>
                      <a:pt x="70" y="82"/>
                      <a:pt x="71" y="86"/>
                    </a:cubicBezTo>
                    <a:cubicBezTo>
                      <a:pt x="73" y="102"/>
                      <a:pt x="74" y="118"/>
                      <a:pt x="75" y="134"/>
                    </a:cubicBezTo>
                    <a:cubicBezTo>
                      <a:pt x="76" y="138"/>
                      <a:pt x="78" y="139"/>
                      <a:pt x="81" y="140"/>
                    </a:cubicBezTo>
                    <a:cubicBezTo>
                      <a:pt x="89" y="142"/>
                      <a:pt x="97" y="145"/>
                      <a:pt x="105" y="146"/>
                    </a:cubicBezTo>
                    <a:cubicBezTo>
                      <a:pt x="111" y="148"/>
                      <a:pt x="116" y="151"/>
                      <a:pt x="119" y="157"/>
                    </a:cubicBezTo>
                    <a:cubicBezTo>
                      <a:pt x="125" y="169"/>
                      <a:pt x="132" y="181"/>
                      <a:pt x="139" y="192"/>
                    </a:cubicBezTo>
                    <a:cubicBezTo>
                      <a:pt x="142" y="199"/>
                      <a:pt x="140" y="206"/>
                      <a:pt x="134" y="209"/>
                    </a:cubicBezTo>
                    <a:cubicBezTo>
                      <a:pt x="129" y="212"/>
                      <a:pt x="121" y="210"/>
                      <a:pt x="118" y="204"/>
                    </a:cubicBezTo>
                    <a:cubicBezTo>
                      <a:pt x="112" y="194"/>
                      <a:pt x="106" y="184"/>
                      <a:pt x="100" y="173"/>
                    </a:cubicBezTo>
                    <a:cubicBezTo>
                      <a:pt x="99" y="172"/>
                      <a:pt x="97" y="170"/>
                      <a:pt x="95" y="169"/>
                    </a:cubicBezTo>
                    <a:cubicBezTo>
                      <a:pt x="88" y="167"/>
                      <a:pt x="80" y="165"/>
                      <a:pt x="71" y="162"/>
                    </a:cubicBezTo>
                    <a:cubicBezTo>
                      <a:pt x="72" y="170"/>
                      <a:pt x="72" y="177"/>
                      <a:pt x="73" y="183"/>
                    </a:cubicBezTo>
                    <a:cubicBezTo>
                      <a:pt x="74" y="189"/>
                      <a:pt x="75" y="194"/>
                      <a:pt x="74" y="199"/>
                    </a:cubicBezTo>
                    <a:cubicBezTo>
                      <a:pt x="73" y="205"/>
                      <a:pt x="70" y="210"/>
                      <a:pt x="67" y="215"/>
                    </a:cubicBezTo>
                    <a:cubicBezTo>
                      <a:pt x="63" y="224"/>
                      <a:pt x="58" y="233"/>
                      <a:pt x="54" y="242"/>
                    </a:cubicBezTo>
                    <a:cubicBezTo>
                      <a:pt x="49" y="251"/>
                      <a:pt x="40" y="254"/>
                      <a:pt x="33" y="248"/>
                    </a:cubicBezTo>
                    <a:cubicBezTo>
                      <a:pt x="29" y="244"/>
                      <a:pt x="28" y="237"/>
                      <a:pt x="32" y="230"/>
                    </a:cubicBezTo>
                    <a:cubicBezTo>
                      <a:pt x="38" y="219"/>
                      <a:pt x="43" y="209"/>
                      <a:pt x="49" y="198"/>
                    </a:cubicBezTo>
                    <a:cubicBezTo>
                      <a:pt x="49" y="196"/>
                      <a:pt x="50" y="194"/>
                      <a:pt x="50" y="192"/>
                    </a:cubicBezTo>
                    <a:cubicBezTo>
                      <a:pt x="49" y="184"/>
                      <a:pt x="48" y="177"/>
                      <a:pt x="47" y="169"/>
                    </a:cubicBezTo>
                    <a:cubicBezTo>
                      <a:pt x="47" y="168"/>
                      <a:pt x="46" y="165"/>
                      <a:pt x="44" y="164"/>
                    </a:cubicBezTo>
                    <a:cubicBezTo>
                      <a:pt x="40" y="160"/>
                      <a:pt x="37" y="155"/>
                      <a:pt x="37" y="149"/>
                    </a:cubicBezTo>
                    <a:cubicBezTo>
                      <a:pt x="35" y="133"/>
                      <a:pt x="33" y="118"/>
                      <a:pt x="31" y="102"/>
                    </a:cubicBezTo>
                    <a:cubicBezTo>
                      <a:pt x="31" y="102"/>
                      <a:pt x="31" y="101"/>
                      <a:pt x="31" y="100"/>
                    </a:cubicBezTo>
                    <a:cubicBezTo>
                      <a:pt x="25" y="103"/>
                      <a:pt x="23" y="108"/>
                      <a:pt x="23" y="113"/>
                    </a:cubicBezTo>
                    <a:cubicBezTo>
                      <a:pt x="24" y="121"/>
                      <a:pt x="25" y="130"/>
                      <a:pt x="26" y="138"/>
                    </a:cubicBezTo>
                    <a:cubicBezTo>
                      <a:pt x="27" y="146"/>
                      <a:pt x="23" y="151"/>
                      <a:pt x="16" y="151"/>
                    </a:cubicBezTo>
                    <a:cubicBezTo>
                      <a:pt x="10" y="152"/>
                      <a:pt x="5" y="148"/>
                      <a:pt x="4" y="141"/>
                    </a:cubicBezTo>
                    <a:cubicBezTo>
                      <a:pt x="3" y="128"/>
                      <a:pt x="1" y="116"/>
                      <a:pt x="0" y="103"/>
                    </a:cubicBezTo>
                    <a:cubicBezTo>
                      <a:pt x="0" y="101"/>
                      <a:pt x="1" y="99"/>
                      <a:pt x="2" y="98"/>
                    </a:cubicBezTo>
                    <a:cubicBezTo>
                      <a:pt x="10" y="89"/>
                      <a:pt x="18" y="80"/>
                      <a:pt x="26" y="71"/>
                    </a:cubicBezTo>
                    <a:cubicBezTo>
                      <a:pt x="27" y="70"/>
                      <a:pt x="28" y="69"/>
                      <a:pt x="28" y="67"/>
                    </a:cubicBezTo>
                    <a:cubicBezTo>
                      <a:pt x="30" y="57"/>
                      <a:pt x="30" y="57"/>
                      <a:pt x="35" y="50"/>
                    </a:cubicBezTo>
                    <a:cubicBezTo>
                      <a:pt x="27" y="45"/>
                      <a:pt x="21" y="38"/>
                      <a:pt x="21" y="28"/>
                    </a:cubicBezTo>
                    <a:cubicBezTo>
                      <a:pt x="21" y="21"/>
                      <a:pt x="23" y="15"/>
                      <a:pt x="28" y="9"/>
                    </a:cubicBezTo>
                    <a:cubicBezTo>
                      <a:pt x="37" y="0"/>
                      <a:pt x="53" y="0"/>
                      <a:pt x="63" y="9"/>
                    </a:cubicBezTo>
                    <a:cubicBezTo>
                      <a:pt x="74" y="19"/>
                      <a:pt x="73" y="35"/>
                      <a:pt x="59" y="48"/>
                    </a:cubicBezTo>
                    <a:close/>
                  </a:path>
                </a:pathLst>
              </a:custGeom>
              <a:solidFill>
                <a:srgbClr val="42A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43" name="Picture 8" descr="Focus sur la base de donnée Open Food Facts - data.gouv.fr">
              <a:extLst>
                <a:ext uri="{FF2B5EF4-FFF2-40B4-BE49-F238E27FC236}">
                  <a16:creationId xmlns:a16="http://schemas.microsoft.com/office/drawing/2014/main" id="{738B717F-9415-1330-D86E-D8E0AB2F4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3033">
              <a:off x="1662917" y="3978363"/>
              <a:ext cx="664502" cy="32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Open Food Facts">
              <a:extLst>
                <a:ext uri="{FF2B5EF4-FFF2-40B4-BE49-F238E27FC236}">
                  <a16:creationId xmlns:a16="http://schemas.microsoft.com/office/drawing/2014/main" id="{9FE70B30-3A96-CC97-022B-ED7086954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894" y="1391785"/>
              <a:ext cx="281249" cy="28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Open Food Facts a 10 ans ! – Li P'ti Fouineu !">
              <a:extLst>
                <a:ext uri="{FF2B5EF4-FFF2-40B4-BE49-F238E27FC236}">
                  <a16:creationId xmlns:a16="http://schemas.microsoft.com/office/drawing/2014/main" id="{9239EF9A-41E3-16EA-F519-CB0FEBB65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44698">
              <a:off x="3698787" y="2940748"/>
              <a:ext cx="493879" cy="416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171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-2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2. Le jeu de données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DC116-C382-F8FA-0457-F093364D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727" y="67937"/>
            <a:ext cx="4322697" cy="67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919BB32-EC65-E78B-8714-FAE2017E80D0}"/>
              </a:ext>
            </a:extLst>
          </p:cNvPr>
          <p:cNvSpPr txBox="1"/>
          <p:nvPr/>
        </p:nvSpPr>
        <p:spPr>
          <a:xfrm>
            <a:off x="711534" y="2326256"/>
            <a:ext cx="6298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Taille du jeu de données : 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320 772 lignes et 162 colonnes.</a:t>
            </a:r>
          </a:p>
          <a:p>
            <a:pPr marL="266700"/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Lignes : 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Chaque entrée représente un produit alimentaire unique.</a:t>
            </a:r>
          </a:p>
          <a:p>
            <a:pPr marL="266700"/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Variables : 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Composé de 106 variables quantitatives et 56 variables qualitatives.</a:t>
            </a:r>
          </a:p>
          <a:p>
            <a:pPr marL="266700"/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Problème majeur : 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Présence de données manquantes, dépassant 75% dans de nombreuses colonnes.</a:t>
            </a:r>
          </a:p>
        </p:txBody>
      </p:sp>
    </p:spTree>
    <p:extLst>
      <p:ext uri="{BB962C8B-B14F-4D97-AF65-F5344CB8AC3E}">
        <p14:creationId xmlns:p14="http://schemas.microsoft.com/office/powerpoint/2010/main" val="293179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3. Nettoyage de la base de données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356916" y="1964573"/>
            <a:ext cx="7391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Suppression des colonnes :</a:t>
            </a:r>
          </a:p>
          <a:p>
            <a:pPr marL="1544638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Élimination des colonnes avec plus de 75% de valeurs manquantes.</a:t>
            </a:r>
          </a:p>
          <a:p>
            <a:pPr marL="1544638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Elimination des colonnes similaires (&gt;70% de similarité) grâce à la distance de Levenshtein.</a:t>
            </a:r>
          </a:p>
          <a:p>
            <a:pPr marL="1544638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Suppression des colonnes non pertinentes pour la mission de Santé Publique France.</a:t>
            </a:r>
          </a:p>
          <a:p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Suppression des lignes :</a:t>
            </a:r>
          </a:p>
          <a:p>
            <a:pPr marL="1544638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Suppression des produits non identifiés (sans code).</a:t>
            </a:r>
          </a:p>
          <a:p>
            <a:pPr marL="1544638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Exclusion des entrées sans noms de produits.</a:t>
            </a:r>
          </a:p>
          <a:p>
            <a:pPr marL="1544638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Suppression des produits ne contenant aucune données nutritionnelles. </a:t>
            </a:r>
          </a:p>
          <a:p>
            <a:pPr marL="1258888"/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Résultat : Réduction de la taille du jeu de données de 320,772 à 259,539 lignes et de 162 à 28 colonnes. </a:t>
            </a:r>
            <a:endParaRPr lang="fr-FR" dirty="0">
              <a:solidFill>
                <a:schemeClr val="bg1"/>
              </a:solidFill>
              <a:latin typeface="Marianne Light" panose="02000000000000000000" pitchFamily="50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535BFA8-9D42-D45A-5945-108CA567E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423" y="1125652"/>
            <a:ext cx="3286664" cy="3329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05A0DF-0348-137F-76F0-1A977F501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423" y="1494138"/>
            <a:ext cx="4120053" cy="532833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0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Suppression de colonnes et de lignes</a:t>
            </a:r>
            <a:endParaRPr lang="fr-FR" sz="1600" b="1" i="1" dirty="0">
              <a:solidFill>
                <a:schemeClr val="bg1"/>
              </a:solidFill>
              <a:effectLst/>
              <a:latin typeface="Marianne Thin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8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3. Nettoyage de la base de données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196593" y="1556350"/>
            <a:ext cx="75473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Valeurs aberrantes dans les valeurs nutritionnelles car ces valeurs doivent être comprises entre 0 et 100 g pour 100 g de produit.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Valeurs aberrantes également pour l’énergie car le minimum d'énergie en kJ est de 0 pour l'eau et 3700 pour les aliments les plus caloriques (huiles).</a:t>
            </a:r>
          </a:p>
          <a:p>
            <a:endParaRPr lang="fr-FR" sz="1400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Nettoyage des Valeurs Aberrantes : Remplacement par des valeurs manquantes que nous imputerons après.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Recherche de valeurs aberrantes ou atypiques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69C9A01-0872-00A5-00A9-2682AB570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702" y="83936"/>
            <a:ext cx="4382652" cy="669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85A72A5-30B9-D989-8D7C-0C65D4769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41" y="3829623"/>
            <a:ext cx="6032740" cy="257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05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3. Nettoyage de la base de données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335451" y="1387827"/>
            <a:ext cx="724716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Objectif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Gérer les valeurs manquantes de manière appropriée pour assurer l'intégrité des données.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Remplacement des valeurs manquantes non estimables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Substitution des valeurs manquantes par un texte explicite.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Exemple : Remplacer les additifs manquants par "sans additifs".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Comparaison de Méthodes d'Imputation pour les autres valeurs manquantes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Trois méthodes testées : moyenne, médiane, </a:t>
            </a:r>
            <a:r>
              <a:rPr lang="fr-FR" sz="14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KNNImputer</a:t>
            </a: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Utilisation du </a:t>
            </a:r>
            <a:r>
              <a:rPr lang="fr-FR" sz="1400" b="1" i="1" dirty="0" err="1">
                <a:solidFill>
                  <a:schemeClr val="bg1"/>
                </a:solidFill>
                <a:latin typeface="Marianne Light" panose="02000000000000000000" pitchFamily="50" charset="0"/>
              </a:rPr>
              <a:t>KNNImputer</a:t>
            </a:r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distributions des nutriments ne suivent pas une forme gaussienne.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L'imputation par la moyenne serait inadaptée.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La médiane est moins sensible aux valeurs extrêmes mais le </a:t>
            </a:r>
            <a:r>
              <a:rPr lang="fr-FR" sz="14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KNNImputer</a:t>
            </a: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 est la meilleure option pour son adaptation aux variations entre les différents aliments.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Résultat : Imputation des Valeurs Manquantes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valeurs manquantes ont été gérées de manière appropriée avec le </a:t>
            </a:r>
            <a:r>
              <a:rPr lang="fr-FR" sz="14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KNNImputer</a:t>
            </a: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, garantissant que les données soient prêtes pour l'analyse.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Gestion des valeurs manquantes .1/2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CC2993-171C-977A-CAC0-631CFC30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719" y="732973"/>
            <a:ext cx="4385439" cy="606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13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3. Nettoyage de la base de données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413089" y="2180017"/>
            <a:ext cx="72471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Énergie Manquante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Nous avons estimé l'énergie des produits en </a:t>
            </a:r>
            <a:r>
              <a:rPr lang="fr-FR" sz="1400" dirty="0" err="1">
                <a:solidFill>
                  <a:schemeClr val="bg1"/>
                </a:solidFill>
                <a:latin typeface="Marianne Light" panose="02000000000000000000" pitchFamily="50" charset="0"/>
              </a:rPr>
              <a:t>Kj</a:t>
            </a: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 à partir des protéines, des glucides et des matières grasses, conformément aux coefficients d'Atwater.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valeurs manquantes ont été remplacées par les résultats de ce calcul.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Grades Nutritionnels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Nous avons assigné des grades nutritionnels aux produits.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eaux ont été automatiquement classées en grade "A".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Pour les boissons et les aliments, nous avons utilisé des critères spécifiques pour déterminer les grades en fonction du score nutritionnel.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Résultat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Toutes les valeurs manquantes pour l'énergie et les grades nutritionnels ont été comblées, garantissant la cohérence des données en vue de l'analyse.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Gestion des valeurs manquantes .2/2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5CCF16-C60E-C118-0E1D-B7EE0FE64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467" y="1239893"/>
            <a:ext cx="3997852" cy="50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89055D8-C914-2DA9-B6EE-344CDF787D11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-1" y="-1"/>
            <a:chExt cx="12192001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4CD1E65-7E4A-F076-E0D0-5469ED05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65" y="0"/>
              <a:ext cx="1035423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13E5-44EE-CC8E-E1FC-B6CE38639B4A}"/>
                </a:ext>
              </a:extLst>
            </p:cNvPr>
            <p:cNvSpPr/>
            <p:nvPr/>
          </p:nvSpPr>
          <p:spPr>
            <a:xfrm>
              <a:off x="1837765" y="-1"/>
              <a:ext cx="10354234" cy="6857999"/>
            </a:xfrm>
            <a:prstGeom prst="rect">
              <a:avLst/>
            </a:prstGeom>
            <a:solidFill>
              <a:srgbClr val="00808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09455-CD03-3240-FEC0-A545DDE653BC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8080">
                    <a:alpha val="0"/>
                  </a:srgbClr>
                </a:gs>
                <a:gs pos="77000">
                  <a:srgbClr val="00808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90D134-57BF-D115-8B53-CCD1451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823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C489D38-5073-95C6-83D9-6C30CF234A72}"/>
              </a:ext>
            </a:extLst>
          </p:cNvPr>
          <p:cNvSpPr txBox="1"/>
          <p:nvPr/>
        </p:nvSpPr>
        <p:spPr>
          <a:xfrm>
            <a:off x="1837765" y="371578"/>
            <a:ext cx="970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Marianne ExtraBold" panose="02000000000000000000" pitchFamily="50" charset="0"/>
              </a:rPr>
              <a:t>4</a:t>
            </a:r>
            <a:r>
              <a:rPr lang="fr-FR" sz="2400" b="1" i="0" dirty="0">
                <a:solidFill>
                  <a:schemeClr val="bg1"/>
                </a:solidFill>
                <a:effectLst/>
                <a:latin typeface="Marianne ExtraBold" panose="02000000000000000000" pitchFamily="50" charset="0"/>
              </a:rPr>
              <a:t>. Analyse univariée</a:t>
            </a:r>
            <a:endParaRPr lang="fr-FR" sz="2400" b="1" i="1" dirty="0">
              <a:solidFill>
                <a:schemeClr val="bg1"/>
              </a:solidFill>
              <a:effectLst/>
              <a:latin typeface="Marianne ExtraBold" panose="020000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1019F0-F822-BBD1-A7AE-0227AEFCB8FD}"/>
              </a:ext>
            </a:extLst>
          </p:cNvPr>
          <p:cNvSpPr txBox="1"/>
          <p:nvPr/>
        </p:nvSpPr>
        <p:spPr>
          <a:xfrm>
            <a:off x="602411" y="2197891"/>
            <a:ext cx="57181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Caractéristiques des Distributions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distributions ne suivent pas une loi normale.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valeurs modales sont généralement proches de zéro, sauf pour l'énergie et le nutrition-score où elles sont bimodales.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Les distributions sont étalées vers la droite, indiquant des valeurs élevées.</a:t>
            </a:r>
          </a:p>
          <a:p>
            <a:endParaRPr lang="fr-FR" sz="1400" b="1" i="1" dirty="0">
              <a:solidFill>
                <a:schemeClr val="bg1"/>
              </a:solidFill>
              <a:latin typeface="Marianne Light" panose="02000000000000000000" pitchFamily="50" charset="0"/>
            </a:endParaRPr>
          </a:p>
          <a:p>
            <a:r>
              <a:rPr lang="fr-FR" sz="1400" b="1" i="1" dirty="0">
                <a:solidFill>
                  <a:schemeClr val="bg1"/>
                </a:solidFill>
                <a:latin typeface="Marianne Light" panose="02000000000000000000" pitchFamily="50" charset="0"/>
              </a:rPr>
              <a:t>Relation entre Mode, Médiane et Moyenne</a:t>
            </a:r>
          </a:p>
          <a:p>
            <a:pPr marL="266700"/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Dans une distribution étalée vers la droite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Le mode est inférieur à la médiane.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  <a:latin typeface="Marianne Light" panose="02000000000000000000" pitchFamily="50" charset="0"/>
              </a:rPr>
              <a:t>La médiane est inférieure à la moyenne.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4EC7EA-750C-F7A1-6DC0-DE08AB7FD835}"/>
              </a:ext>
            </a:extLst>
          </p:cNvPr>
          <p:cNvSpPr txBox="1"/>
          <p:nvPr/>
        </p:nvSpPr>
        <p:spPr>
          <a:xfrm>
            <a:off x="2160810" y="717354"/>
            <a:ext cx="970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/>
                <a:latin typeface="Marianne Thin" panose="02000000000000000000" pitchFamily="50" charset="0"/>
              </a:rPr>
              <a:t>Distribution des variables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4103A1B-9E43-E5C2-6C40-325BC887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20" y="151941"/>
            <a:ext cx="4742632" cy="655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3969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1506</Words>
  <Application>Microsoft Office PowerPoint</Application>
  <PresentationFormat>Grand écran</PresentationFormat>
  <Paragraphs>191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Marianne</vt:lpstr>
      <vt:lpstr>Marianne ExtraBold</vt:lpstr>
      <vt:lpstr>Marianne Light</vt:lpstr>
      <vt:lpstr>Marianne Thin</vt:lpstr>
      <vt:lpstr>Noto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Alicia DAVID-CAGNAC</dc:creator>
  <cp:lastModifiedBy>Bastien Moreno</cp:lastModifiedBy>
  <cp:revision>30</cp:revision>
  <dcterms:created xsi:type="dcterms:W3CDTF">2023-10-11T09:43:00Z</dcterms:created>
  <dcterms:modified xsi:type="dcterms:W3CDTF">2023-10-15T09:07:46Z</dcterms:modified>
</cp:coreProperties>
</file>